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257" r:id="rId3"/>
    <p:sldId id="258" r:id="rId4"/>
    <p:sldId id="259" r:id="rId5"/>
    <p:sldId id="260" r:id="rId6"/>
    <p:sldId id="286"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A77F4-77D0-4C1E-A0D6-D7EF4A84565A}" type="datetimeFigureOut">
              <a:rPr lang="en-US" smtClean="0"/>
              <a:pPr/>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8BDC9-22C7-4EBF-881A-85C4BE777116}" type="slidenum">
              <a:rPr lang="en-US" smtClean="0"/>
              <a:pPr/>
              <a:t>‹#›</a:t>
            </a:fld>
            <a:endParaRPr lang="en-US"/>
          </a:p>
        </p:txBody>
      </p:sp>
    </p:spTree>
    <p:extLst>
      <p:ext uri="{BB962C8B-B14F-4D97-AF65-F5344CB8AC3E}">
        <p14:creationId xmlns:p14="http://schemas.microsoft.com/office/powerpoint/2010/main" xmlns="" val="338224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0C14CF-35BB-4901-BB46-E593EE67CB73}"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C14CF-35BB-4901-BB46-E593EE67CB73}"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C14CF-35BB-4901-BB46-E593EE67CB73}"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C14CF-35BB-4901-BB46-E593EE67CB73}"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C14CF-35BB-4901-BB46-E593EE67CB73}"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0C14CF-35BB-4901-BB46-E593EE67CB73}"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0C14CF-35BB-4901-BB46-E593EE67CB73}" type="datetimeFigureOut">
              <a:rPr lang="en-US" smtClean="0"/>
              <a:pPr/>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0C14CF-35BB-4901-BB46-E593EE67CB73}" type="datetimeFigureOut">
              <a:rPr lang="en-US" smtClean="0"/>
              <a:pPr/>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C14CF-35BB-4901-BB46-E593EE67CB73}" type="datetimeFigureOut">
              <a:rPr lang="en-US" smtClean="0"/>
              <a:pPr/>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D1E00-69D2-4036-8E17-FB08F2A54E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C14CF-35BB-4901-BB46-E593EE67CB73}"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D1E00-69D2-4036-8E17-FB08F2A54EC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B0C14CF-35BB-4901-BB46-E593EE67CB73}" type="datetimeFigureOut">
              <a:rPr lang="en-US" smtClean="0"/>
              <a:pPr/>
              <a:t>2/6/2013</a:t>
            </a:fld>
            <a:endParaRPr lang="en-US"/>
          </a:p>
        </p:txBody>
      </p:sp>
      <p:sp>
        <p:nvSpPr>
          <p:cNvPr id="9" name="Slide Number Placeholder 8"/>
          <p:cNvSpPr>
            <a:spLocks noGrp="1"/>
          </p:cNvSpPr>
          <p:nvPr>
            <p:ph type="sldNum" sz="quarter" idx="11"/>
          </p:nvPr>
        </p:nvSpPr>
        <p:spPr/>
        <p:txBody>
          <a:bodyPr/>
          <a:lstStyle/>
          <a:p>
            <a:fld id="{829D1E00-69D2-4036-8E17-FB08F2A54EC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29D1E00-69D2-4036-8E17-FB08F2A54EC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B0C14CF-35BB-4901-BB46-E593EE67CB73}" type="datetimeFigureOut">
              <a:rPr lang="en-US" smtClean="0"/>
              <a:pPr/>
              <a:t>2/6/2013</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6858000" cy="1146175"/>
          </a:xfrm>
        </p:spPr>
        <p:txBody>
          <a:bodyPr/>
          <a:lstStyle/>
          <a:p>
            <a:r>
              <a:rPr lang="en-US" b="1" dirty="0" smtClean="0"/>
              <a:t>Design of a House</a:t>
            </a:r>
            <a:endParaRPr lang="en-US" b="1" dirty="0"/>
          </a:p>
        </p:txBody>
      </p:sp>
      <p:sp>
        <p:nvSpPr>
          <p:cNvPr id="3" name="Subtitle 2"/>
          <p:cNvSpPr>
            <a:spLocks noGrp="1"/>
          </p:cNvSpPr>
          <p:nvPr>
            <p:ph type="subTitle" idx="1"/>
          </p:nvPr>
        </p:nvSpPr>
        <p:spPr>
          <a:xfrm>
            <a:off x="1066800" y="762000"/>
            <a:ext cx="6461760" cy="1066800"/>
          </a:xfrm>
        </p:spPr>
        <p:txBody>
          <a:bodyPr>
            <a:normAutofit fontScale="92500"/>
          </a:bodyPr>
          <a:lstStyle/>
          <a:p>
            <a:r>
              <a:rPr lang="en-US" sz="4000" b="1" dirty="0" smtClean="0">
                <a:solidFill>
                  <a:srgbClr val="0070C0"/>
                </a:solidFill>
              </a:rPr>
              <a:t>CIVIL ENGINEERING DRAWING</a:t>
            </a:r>
            <a:endParaRPr lang="en-US" sz="4000" b="1" dirty="0">
              <a:solidFill>
                <a:srgbClr val="0070C0"/>
              </a:solidFill>
            </a:endParaRPr>
          </a:p>
        </p:txBody>
      </p:sp>
    </p:spTree>
    <p:extLst>
      <p:ext uri="{BB962C8B-B14F-4D97-AF65-F5344CB8AC3E}">
        <p14:creationId xmlns:p14="http://schemas.microsoft.com/office/powerpoint/2010/main" xmlns="" val="4080975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Components of a Modern House</a:t>
            </a:r>
          </a:p>
        </p:txBody>
      </p:sp>
      <p:sp>
        <p:nvSpPr>
          <p:cNvPr id="3" name="Content Placeholder 2"/>
          <p:cNvSpPr>
            <a:spLocks noGrp="1"/>
          </p:cNvSpPr>
          <p:nvPr>
            <p:ph idx="1"/>
          </p:nvPr>
        </p:nvSpPr>
        <p:spPr/>
        <p:txBody>
          <a:bodyPr>
            <a:normAutofit/>
          </a:bodyPr>
          <a:lstStyle/>
          <a:p>
            <a:pPr marL="628650" indent="-514350">
              <a:buAutoNum type="arabicPeriod" startAt="2"/>
            </a:pPr>
            <a:r>
              <a:rPr lang="en-US" sz="2800" b="1" dirty="0" smtClean="0">
                <a:solidFill>
                  <a:srgbClr val="C00000"/>
                </a:solidFill>
              </a:rPr>
              <a:t>Drawing Room </a:t>
            </a:r>
          </a:p>
          <a:p>
            <a:r>
              <a:rPr lang="en-US" sz="2800" b="1" dirty="0" smtClean="0"/>
              <a:t>Minimum Size 	=	215Ft</a:t>
            </a:r>
            <a:r>
              <a:rPr lang="en-US" sz="2800" b="1" baseline="30000" dirty="0" smtClean="0"/>
              <a:t>2</a:t>
            </a:r>
            <a:r>
              <a:rPr lang="en-US" sz="2800" b="1" dirty="0" smtClean="0"/>
              <a:t> (12’ x 18’)</a:t>
            </a:r>
          </a:p>
          <a:p>
            <a:r>
              <a:rPr lang="en-US" sz="2800" b="1" dirty="0" smtClean="0"/>
              <a:t>Should have direct approach from the main entrance of building.</a:t>
            </a:r>
          </a:p>
          <a:p>
            <a:r>
              <a:rPr lang="en-US" sz="2800" b="1" dirty="0" smtClean="0"/>
              <a:t>A powder room (min. Size of 12 square feet) is to be attached with drawing or through the living room.</a:t>
            </a:r>
          </a:p>
          <a:p>
            <a:r>
              <a:rPr lang="en-US" sz="2800" b="1" dirty="0" smtClean="0"/>
              <a:t>The powder room is to be filled with W.C , basin and hangers.</a:t>
            </a:r>
            <a:endParaRPr lang="en-US" sz="2800" b="1" dirty="0"/>
          </a:p>
        </p:txBody>
      </p:sp>
    </p:spTree>
    <p:extLst>
      <p:ext uri="{BB962C8B-B14F-4D97-AF65-F5344CB8AC3E}">
        <p14:creationId xmlns:p14="http://schemas.microsoft.com/office/powerpoint/2010/main" xmlns="" val="10415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r>
              <a:rPr lang="en-US" sz="4000" b="1" dirty="0"/>
              <a:t>Components of a Modern House</a:t>
            </a:r>
          </a:p>
        </p:txBody>
      </p:sp>
      <p:sp>
        <p:nvSpPr>
          <p:cNvPr id="3" name="Content Placeholder 2"/>
          <p:cNvSpPr>
            <a:spLocks noGrp="1"/>
          </p:cNvSpPr>
          <p:nvPr>
            <p:ph idx="1"/>
          </p:nvPr>
        </p:nvSpPr>
        <p:spPr/>
        <p:txBody>
          <a:bodyPr>
            <a:normAutofit/>
          </a:bodyPr>
          <a:lstStyle/>
          <a:p>
            <a:pPr marL="628650" indent="-514350">
              <a:buAutoNum type="arabicPeriod" startAt="3"/>
            </a:pPr>
            <a:r>
              <a:rPr lang="en-US" sz="2800" b="1" dirty="0" smtClean="0">
                <a:solidFill>
                  <a:srgbClr val="C00000"/>
                </a:solidFill>
              </a:rPr>
              <a:t>Living Room </a:t>
            </a:r>
            <a:r>
              <a:rPr lang="en-US" sz="2800" dirty="0" smtClean="0">
                <a:solidFill>
                  <a:srgbClr val="C00000"/>
                </a:solidFill>
              </a:rPr>
              <a:t>(Common Room or TV lounge)</a:t>
            </a:r>
          </a:p>
          <a:p>
            <a:r>
              <a:rPr lang="en-US" sz="2400" b="1" dirty="0" smtClean="0"/>
              <a:t>Should be the central place of the house</a:t>
            </a:r>
          </a:p>
          <a:p>
            <a:r>
              <a:rPr lang="en-US" sz="2400" b="1" dirty="0" smtClean="0"/>
              <a:t>Direct access to all other components.</a:t>
            </a:r>
          </a:p>
          <a:p>
            <a:r>
              <a:rPr lang="en-US" sz="2400" b="1" dirty="0" smtClean="0"/>
              <a:t>Should be the most comfortable and graceful part of the house.</a:t>
            </a:r>
          </a:p>
          <a:p>
            <a:r>
              <a:rPr lang="en-US" sz="2400" b="1" dirty="0" smtClean="0"/>
              <a:t>Generally the biggest place in the house and the area of the living room should be between 215 and 325 square feet.</a:t>
            </a:r>
          </a:p>
          <a:p>
            <a:r>
              <a:rPr lang="en-US" sz="2400" b="1" dirty="0" smtClean="0"/>
              <a:t>Should give an impression of being open. Large glazed windows on suitale sides may be recommended.</a:t>
            </a:r>
          </a:p>
        </p:txBody>
      </p:sp>
    </p:spTree>
    <p:extLst>
      <p:ext uri="{BB962C8B-B14F-4D97-AF65-F5344CB8AC3E}">
        <p14:creationId xmlns:p14="http://schemas.microsoft.com/office/powerpoint/2010/main" xmlns="" val="188622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Components of a Modern House</a:t>
            </a:r>
          </a:p>
        </p:txBody>
      </p:sp>
      <p:sp>
        <p:nvSpPr>
          <p:cNvPr id="3" name="Content Placeholder 2"/>
          <p:cNvSpPr>
            <a:spLocks noGrp="1"/>
          </p:cNvSpPr>
          <p:nvPr>
            <p:ph idx="1"/>
          </p:nvPr>
        </p:nvSpPr>
        <p:spPr/>
        <p:txBody>
          <a:bodyPr>
            <a:normAutofit fontScale="92500"/>
          </a:bodyPr>
          <a:lstStyle/>
          <a:p>
            <a:pPr marL="628650" indent="-514350">
              <a:buAutoNum type="arabicPeriod" startAt="4"/>
            </a:pPr>
            <a:r>
              <a:rPr lang="en-US" sz="2800" b="1" dirty="0" smtClean="0">
                <a:solidFill>
                  <a:srgbClr val="C00000"/>
                </a:solidFill>
              </a:rPr>
              <a:t>Dining Room</a:t>
            </a:r>
          </a:p>
          <a:p>
            <a:r>
              <a:rPr lang="en-US" sz="2400" b="1" dirty="0" smtClean="0"/>
              <a:t>Minimum size should be 150 square feet.</a:t>
            </a:r>
          </a:p>
          <a:p>
            <a:r>
              <a:rPr lang="en-US" sz="2400" b="1" dirty="0" smtClean="0"/>
              <a:t>Should be located adjacent to the drawing and living room.</a:t>
            </a:r>
          </a:p>
          <a:p>
            <a:r>
              <a:rPr lang="en-US" sz="2400" b="1" dirty="0" smtClean="0"/>
              <a:t>Kitchen should also be connected.</a:t>
            </a:r>
          </a:p>
          <a:p>
            <a:pPr marL="628650" indent="-514350">
              <a:buAutoNum type="arabicPeriod" startAt="5"/>
            </a:pPr>
            <a:r>
              <a:rPr lang="en-US" sz="2800" b="1" dirty="0" smtClean="0">
                <a:solidFill>
                  <a:srgbClr val="C00000"/>
                </a:solidFill>
              </a:rPr>
              <a:t>Pantry</a:t>
            </a:r>
          </a:p>
          <a:p>
            <a:r>
              <a:rPr lang="en-US" sz="2400" b="1" dirty="0" smtClean="0"/>
              <a:t>This is around 50 square feet area between the kitchen and the living room which may be provided to store the kitchen articles.</a:t>
            </a:r>
          </a:p>
          <a:p>
            <a:pPr>
              <a:buFont typeface="Wingdings" pitchFamily="2" charset="2"/>
              <a:buChar char="Ø"/>
            </a:pPr>
            <a:r>
              <a:rPr lang="en-US" sz="2400" b="1" dirty="0" smtClean="0"/>
              <a:t>In modern houses, drawing, dining and living rooms may be combined in any combined pattern. This results in reduction of the total area requirements  for the rooms.</a:t>
            </a:r>
          </a:p>
        </p:txBody>
      </p:sp>
    </p:spTree>
    <p:extLst>
      <p:ext uri="{BB962C8B-B14F-4D97-AF65-F5344CB8AC3E}">
        <p14:creationId xmlns:p14="http://schemas.microsoft.com/office/powerpoint/2010/main" xmlns="" val="3708651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Components of a Modern House</a:t>
            </a:r>
          </a:p>
        </p:txBody>
      </p:sp>
      <p:sp>
        <p:nvSpPr>
          <p:cNvPr id="3" name="Content Placeholder 2"/>
          <p:cNvSpPr>
            <a:spLocks noGrp="1"/>
          </p:cNvSpPr>
          <p:nvPr>
            <p:ph idx="1"/>
          </p:nvPr>
        </p:nvSpPr>
        <p:spPr/>
        <p:txBody>
          <a:bodyPr>
            <a:normAutofit/>
          </a:bodyPr>
          <a:lstStyle/>
          <a:p>
            <a:pPr marL="628650" indent="-514350">
              <a:buAutoNum type="arabicPeriod" startAt="6"/>
            </a:pPr>
            <a:r>
              <a:rPr lang="en-US" sz="2800" b="1" dirty="0" smtClean="0">
                <a:solidFill>
                  <a:srgbClr val="C00000"/>
                </a:solidFill>
              </a:rPr>
              <a:t>Kitchen</a:t>
            </a:r>
          </a:p>
          <a:p>
            <a:r>
              <a:rPr lang="en-US" sz="2400" b="1" dirty="0" smtClean="0"/>
              <a:t>The reasonable size for the kitchen is about 80 square feet.</a:t>
            </a:r>
          </a:p>
          <a:p>
            <a:r>
              <a:rPr lang="en-US" sz="2400" b="1" dirty="0" smtClean="0"/>
              <a:t>Ventilation should be very good.</a:t>
            </a:r>
          </a:p>
          <a:p>
            <a:pPr>
              <a:buNone/>
            </a:pPr>
            <a:endParaRPr lang="en-US" sz="2400" b="1" dirty="0" smtClean="0"/>
          </a:p>
          <a:p>
            <a:pPr marL="628650" indent="-514350">
              <a:buAutoNum type="arabicPeriod" startAt="7"/>
            </a:pPr>
            <a:r>
              <a:rPr lang="en-US" sz="2800" b="1" dirty="0" smtClean="0">
                <a:solidFill>
                  <a:srgbClr val="C00000"/>
                </a:solidFill>
              </a:rPr>
              <a:t>Store or Box room</a:t>
            </a:r>
          </a:p>
          <a:p>
            <a:r>
              <a:rPr lang="en-US" sz="2400" b="1" dirty="0" smtClean="0"/>
              <a:t>Should be about 50 square feet in size.</a:t>
            </a:r>
          </a:p>
          <a:p>
            <a:r>
              <a:rPr lang="en-US" sz="2400" b="1" dirty="0" smtClean="0"/>
              <a:t>It is a small but safe room present in the interior of the building to store valuable articles.</a:t>
            </a:r>
            <a:endParaRPr lang="en-US" sz="2400" b="1" dirty="0"/>
          </a:p>
        </p:txBody>
      </p:sp>
    </p:spTree>
    <p:extLst>
      <p:ext uri="{BB962C8B-B14F-4D97-AF65-F5344CB8AC3E}">
        <p14:creationId xmlns:p14="http://schemas.microsoft.com/office/powerpoint/2010/main" xmlns="" val="111707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Components of a Modern House</a:t>
            </a:r>
          </a:p>
        </p:txBody>
      </p:sp>
      <p:sp>
        <p:nvSpPr>
          <p:cNvPr id="3" name="Content Placeholder 2"/>
          <p:cNvSpPr>
            <a:spLocks noGrp="1"/>
          </p:cNvSpPr>
          <p:nvPr>
            <p:ph idx="1"/>
          </p:nvPr>
        </p:nvSpPr>
        <p:spPr/>
        <p:txBody>
          <a:bodyPr>
            <a:normAutofit/>
          </a:bodyPr>
          <a:lstStyle/>
          <a:p>
            <a:pPr marL="628650" indent="-514350">
              <a:buAutoNum type="arabicPeriod" startAt="8"/>
            </a:pPr>
            <a:r>
              <a:rPr lang="en-US" sz="2800" b="1" dirty="0" smtClean="0">
                <a:solidFill>
                  <a:srgbClr val="C00000"/>
                </a:solidFill>
              </a:rPr>
              <a:t>Stair Case</a:t>
            </a:r>
          </a:p>
          <a:p>
            <a:r>
              <a:rPr lang="en-US" sz="2400" b="1" dirty="0" smtClean="0"/>
              <a:t>Maybe provided in a separate stair hall or directly in the living.</a:t>
            </a:r>
          </a:p>
          <a:p>
            <a:r>
              <a:rPr lang="en-US" sz="2400" b="1" dirty="0" smtClean="0"/>
              <a:t>It should preferably be of one opening to the outside and one to the living room.</a:t>
            </a:r>
          </a:p>
          <a:p>
            <a:r>
              <a:rPr lang="en-US" sz="2400" b="1" dirty="0" smtClean="0"/>
              <a:t>Natural light should always be </a:t>
            </a:r>
            <a:r>
              <a:rPr lang="en-US" sz="2400" b="1" dirty="0" err="1" smtClean="0"/>
              <a:t>availible</a:t>
            </a:r>
            <a:r>
              <a:rPr lang="en-US" sz="2400" b="1" dirty="0" smtClean="0"/>
              <a:t>.</a:t>
            </a:r>
          </a:p>
          <a:p>
            <a:endParaRPr lang="en-US" sz="2400" b="1" dirty="0" smtClean="0"/>
          </a:p>
          <a:p>
            <a:pPr marL="628650" indent="-514350">
              <a:buAutoNum type="arabicPeriod" startAt="9"/>
            </a:pPr>
            <a:r>
              <a:rPr lang="en-US" sz="2800" b="1" dirty="0" smtClean="0">
                <a:solidFill>
                  <a:srgbClr val="C00000"/>
                </a:solidFill>
              </a:rPr>
              <a:t>Verandah</a:t>
            </a:r>
          </a:p>
          <a:p>
            <a:r>
              <a:rPr lang="en-US" sz="2400" b="1" dirty="0" smtClean="0"/>
              <a:t>Should be around 6 to 10 inch wide.</a:t>
            </a:r>
          </a:p>
          <a:p>
            <a:r>
              <a:rPr lang="en-US" sz="2400" b="1" dirty="0" smtClean="0"/>
              <a:t>Located on either front or back of the building</a:t>
            </a:r>
            <a:r>
              <a:rPr lang="en-US" sz="2400" dirty="0" smtClean="0"/>
              <a:t>.</a:t>
            </a:r>
          </a:p>
        </p:txBody>
      </p:sp>
    </p:spTree>
    <p:extLst>
      <p:ext uri="{BB962C8B-B14F-4D97-AF65-F5344CB8AC3E}">
        <p14:creationId xmlns:p14="http://schemas.microsoft.com/office/powerpoint/2010/main" xmlns="" val="419271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Modern House</a:t>
            </a:r>
          </a:p>
        </p:txBody>
      </p:sp>
      <p:sp>
        <p:nvSpPr>
          <p:cNvPr id="3" name="Content Placeholder 2"/>
          <p:cNvSpPr>
            <a:spLocks noGrp="1"/>
          </p:cNvSpPr>
          <p:nvPr>
            <p:ph idx="1"/>
          </p:nvPr>
        </p:nvSpPr>
        <p:spPr/>
        <p:txBody>
          <a:bodyPr>
            <a:normAutofit lnSpcReduction="10000"/>
          </a:bodyPr>
          <a:lstStyle/>
          <a:p>
            <a:pPr marL="628650" indent="-514350">
              <a:buAutoNum type="arabicPeriod" startAt="10"/>
            </a:pPr>
            <a:r>
              <a:rPr lang="en-US" sz="2800" b="1" dirty="0" smtClean="0"/>
              <a:t>Servant Room</a:t>
            </a:r>
          </a:p>
          <a:p>
            <a:r>
              <a:rPr lang="en-US" sz="2400" dirty="0" smtClean="0"/>
              <a:t>The size of this room should be around 100 square feet.</a:t>
            </a:r>
          </a:p>
          <a:p>
            <a:r>
              <a:rPr lang="en-US" sz="2400" dirty="0" smtClean="0"/>
              <a:t>For one canal or bigger houses only.</a:t>
            </a:r>
          </a:p>
          <a:p>
            <a:r>
              <a:rPr lang="en-US" sz="2400" dirty="0" smtClean="0"/>
              <a:t>If on ground floor, it should be independant and on the backside of the house.</a:t>
            </a:r>
          </a:p>
          <a:p>
            <a:r>
              <a:rPr lang="en-US" sz="2400" dirty="0" smtClean="0"/>
              <a:t>If on the top floor, it should have a separate approach usually by the steel stairs.</a:t>
            </a:r>
          </a:p>
          <a:p>
            <a:r>
              <a:rPr lang="en-US" sz="2400" dirty="0" smtClean="0"/>
              <a:t>Bathroom should be provided with it.</a:t>
            </a:r>
          </a:p>
          <a:p>
            <a:pPr marL="628650" indent="-514350">
              <a:buAutoNum type="arabicPeriod" startAt="11"/>
            </a:pPr>
            <a:r>
              <a:rPr lang="en-US" sz="2800" b="1" dirty="0" smtClean="0"/>
              <a:t>Car Porch</a:t>
            </a:r>
          </a:p>
          <a:p>
            <a:r>
              <a:rPr lang="en-US" sz="2400" dirty="0" smtClean="0"/>
              <a:t>Constructed in front of the building to park the car.</a:t>
            </a:r>
          </a:p>
          <a:p>
            <a:r>
              <a:rPr lang="en-US" sz="2400" dirty="0" smtClean="0"/>
              <a:t>Usually open from two or three sides.</a:t>
            </a:r>
            <a:endParaRPr lang="en-US" sz="2400" dirty="0"/>
          </a:p>
        </p:txBody>
      </p:sp>
    </p:spTree>
    <p:extLst>
      <p:ext uri="{BB962C8B-B14F-4D97-AF65-F5344CB8AC3E}">
        <p14:creationId xmlns:p14="http://schemas.microsoft.com/office/powerpoint/2010/main" xmlns="" val="45363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Components of a Modern House</a:t>
            </a:r>
          </a:p>
        </p:txBody>
      </p:sp>
      <p:sp>
        <p:nvSpPr>
          <p:cNvPr id="3" name="Content Placeholder 2"/>
          <p:cNvSpPr>
            <a:spLocks noGrp="1"/>
          </p:cNvSpPr>
          <p:nvPr>
            <p:ph idx="1"/>
          </p:nvPr>
        </p:nvSpPr>
        <p:spPr/>
        <p:txBody>
          <a:bodyPr>
            <a:normAutofit/>
          </a:bodyPr>
          <a:lstStyle/>
          <a:p>
            <a:pPr marL="628650" indent="-514350">
              <a:buAutoNum type="arabicPeriod" startAt="12"/>
            </a:pPr>
            <a:r>
              <a:rPr lang="en-US" sz="2800" b="1" dirty="0" smtClean="0">
                <a:solidFill>
                  <a:srgbClr val="C00000"/>
                </a:solidFill>
              </a:rPr>
              <a:t>Corridor</a:t>
            </a:r>
          </a:p>
          <a:p>
            <a:r>
              <a:rPr lang="en-US" sz="2400" b="1" dirty="0" smtClean="0"/>
              <a:t>It is a covered passage inside the buiding to provide approach to a room without disturbing the working of the other rooms.</a:t>
            </a:r>
          </a:p>
          <a:p>
            <a:r>
              <a:rPr lang="en-US" sz="2400" b="1" dirty="0" smtClean="0"/>
              <a:t>Corridor should be avoided as far as possible.</a:t>
            </a:r>
          </a:p>
          <a:p>
            <a:pPr>
              <a:buNone/>
            </a:pPr>
            <a:endParaRPr lang="en-US" sz="2400" b="1" dirty="0" smtClean="0"/>
          </a:p>
          <a:p>
            <a:pPr marL="628650" indent="-514350">
              <a:buAutoNum type="arabicPeriod" startAt="13"/>
            </a:pPr>
            <a:r>
              <a:rPr lang="en-US" sz="2800" b="1" dirty="0" smtClean="0">
                <a:solidFill>
                  <a:srgbClr val="C00000"/>
                </a:solidFill>
              </a:rPr>
              <a:t>Lobby</a:t>
            </a:r>
          </a:p>
          <a:p>
            <a:r>
              <a:rPr lang="en-US" sz="2400" b="1" dirty="0" smtClean="0"/>
              <a:t>A small place or a hall at main entrance which is connected to the living room and drawing room.</a:t>
            </a:r>
          </a:p>
        </p:txBody>
      </p:sp>
    </p:spTree>
    <p:extLst>
      <p:ext uri="{BB962C8B-B14F-4D97-AF65-F5344CB8AC3E}">
        <p14:creationId xmlns:p14="http://schemas.microsoft.com/office/powerpoint/2010/main" xmlns="" val="71569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Components of a Modern House</a:t>
            </a:r>
          </a:p>
        </p:txBody>
      </p:sp>
      <p:sp>
        <p:nvSpPr>
          <p:cNvPr id="3" name="Content Placeholder 2"/>
          <p:cNvSpPr>
            <a:spLocks noGrp="1"/>
          </p:cNvSpPr>
          <p:nvPr>
            <p:ph idx="1"/>
          </p:nvPr>
        </p:nvSpPr>
        <p:spPr/>
        <p:txBody>
          <a:bodyPr>
            <a:normAutofit lnSpcReduction="10000"/>
          </a:bodyPr>
          <a:lstStyle/>
          <a:p>
            <a:pPr marL="628650" indent="-514350">
              <a:buAutoNum type="arabicPeriod" startAt="14"/>
            </a:pPr>
            <a:r>
              <a:rPr lang="en-US" sz="2800" b="1" dirty="0" smtClean="0">
                <a:solidFill>
                  <a:srgbClr val="C00000"/>
                </a:solidFill>
              </a:rPr>
              <a:t>Doors and Windows</a:t>
            </a:r>
          </a:p>
          <a:p>
            <a:r>
              <a:rPr lang="en-US" sz="2400" b="1" dirty="0" smtClean="0"/>
              <a:t>Should be minimum as they increase the cost and utilize the space.</a:t>
            </a:r>
          </a:p>
          <a:p>
            <a:r>
              <a:rPr lang="en-US" sz="2400" b="1" dirty="0" smtClean="0"/>
              <a:t>They provide ventilation and light.</a:t>
            </a:r>
          </a:p>
          <a:p>
            <a:r>
              <a:rPr lang="en-US" sz="2400" b="1" dirty="0" smtClean="0"/>
              <a:t>Area covered by window is generally 15-20% of the floor area of the room.</a:t>
            </a:r>
          </a:p>
          <a:p>
            <a:r>
              <a:rPr lang="en-US" sz="2400" b="1" dirty="0" smtClean="0"/>
              <a:t>Windows and doors on opposite faces provide better cross ventilation.</a:t>
            </a:r>
          </a:p>
          <a:p>
            <a:r>
              <a:rPr lang="en-US" sz="2400" b="1" dirty="0" smtClean="0"/>
              <a:t>Dimensions :</a:t>
            </a:r>
          </a:p>
          <a:p>
            <a:pPr marL="114300" indent="0">
              <a:buNone/>
            </a:pPr>
            <a:r>
              <a:rPr lang="en-US" sz="2400" b="1" dirty="0"/>
              <a:t>	</a:t>
            </a:r>
            <a:r>
              <a:rPr lang="en-US" sz="2400" b="1" dirty="0" smtClean="0"/>
              <a:t>Mian doors			4’-0’’ x 7’-0’’</a:t>
            </a:r>
          </a:p>
          <a:p>
            <a:pPr marL="114300" indent="0">
              <a:buNone/>
            </a:pPr>
            <a:r>
              <a:rPr lang="en-US" sz="2400" b="1" dirty="0"/>
              <a:t>	</a:t>
            </a:r>
            <a:r>
              <a:rPr lang="en-US" sz="2400" b="1" dirty="0" smtClean="0"/>
              <a:t>Bedroom Doors		3’-6’’ </a:t>
            </a:r>
            <a:r>
              <a:rPr lang="en-US" sz="2400" b="1" dirty="0"/>
              <a:t>x 7’-0</a:t>
            </a:r>
            <a:r>
              <a:rPr lang="en-US" sz="2400" b="1" dirty="0" smtClean="0"/>
              <a:t>’’</a:t>
            </a:r>
          </a:p>
          <a:p>
            <a:pPr marL="114300" indent="0">
              <a:buNone/>
            </a:pPr>
            <a:r>
              <a:rPr lang="en-US" sz="2400" b="1" dirty="0" smtClean="0"/>
              <a:t>	Bahroom Doors		2’-6’’ </a:t>
            </a:r>
            <a:r>
              <a:rPr lang="en-US" sz="2400" b="1" dirty="0"/>
              <a:t>x </a:t>
            </a:r>
            <a:r>
              <a:rPr lang="en-US" sz="2400" b="1" dirty="0" smtClean="0"/>
              <a:t>6’-6’’</a:t>
            </a:r>
            <a:endParaRPr lang="en-US" sz="2400" b="1" dirty="0"/>
          </a:p>
          <a:p>
            <a:pPr marL="114300" indent="0">
              <a:buNone/>
            </a:pPr>
            <a:endParaRPr lang="en-US" sz="2400" dirty="0"/>
          </a:p>
          <a:p>
            <a:pPr marL="114300" indent="0">
              <a:buNone/>
            </a:pPr>
            <a:endParaRPr lang="en-US" sz="2400" dirty="0" smtClean="0"/>
          </a:p>
        </p:txBody>
      </p:sp>
    </p:spTree>
    <p:extLst>
      <p:ext uri="{BB962C8B-B14F-4D97-AF65-F5344CB8AC3E}">
        <p14:creationId xmlns:p14="http://schemas.microsoft.com/office/powerpoint/2010/main" xmlns="" val="112535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Components of a Modern House</a:t>
            </a:r>
          </a:p>
        </p:txBody>
      </p:sp>
      <p:sp>
        <p:nvSpPr>
          <p:cNvPr id="3" name="Content Placeholder 2"/>
          <p:cNvSpPr>
            <a:spLocks noGrp="1"/>
          </p:cNvSpPr>
          <p:nvPr>
            <p:ph idx="1"/>
          </p:nvPr>
        </p:nvSpPr>
        <p:spPr/>
        <p:txBody>
          <a:bodyPr/>
          <a:lstStyle/>
          <a:p>
            <a:r>
              <a:rPr lang="en-US" sz="2400" b="1" dirty="0" smtClean="0"/>
              <a:t>The main gate of the house is fixed in the boundry wall and the size of it depends upon the factors like easy parking of the car. It may be about 8’-o’’ wide.</a:t>
            </a:r>
          </a:p>
          <a:p>
            <a:endParaRPr lang="en-US" sz="2400" b="1" dirty="0" smtClean="0"/>
          </a:p>
          <a:p>
            <a:endParaRPr lang="en-US" sz="2400" b="1" dirty="0"/>
          </a:p>
          <a:p>
            <a:pPr>
              <a:buFont typeface="Wingdings" pitchFamily="2" charset="2"/>
              <a:buChar char="Ø"/>
            </a:pPr>
            <a:r>
              <a:rPr lang="en-US" sz="2400" b="1" dirty="0" smtClean="0"/>
              <a:t>Bedrooms, Kitchen and Bathrooms should be rectangular for better utilization of space.</a:t>
            </a:r>
          </a:p>
          <a:p>
            <a:pPr marL="114300" indent="0">
              <a:buNone/>
            </a:pPr>
            <a:r>
              <a:rPr lang="en-US" sz="2400" b="1" dirty="0" smtClean="0"/>
              <a:t>	Length/ Breath 	=	1.25 if A &lt; 200ft</a:t>
            </a:r>
            <a:r>
              <a:rPr lang="en-US" sz="2400" b="1" baseline="30000" dirty="0"/>
              <a:t>2</a:t>
            </a:r>
            <a:endParaRPr lang="en-US" sz="2400" b="1" dirty="0"/>
          </a:p>
          <a:p>
            <a:pPr marL="114300" indent="0">
              <a:buNone/>
            </a:pPr>
            <a:r>
              <a:rPr lang="en-US" sz="2400" b="1" dirty="0" smtClean="0"/>
              <a:t>					1.50 if A &gt; 200ft</a:t>
            </a:r>
            <a:r>
              <a:rPr lang="en-US" sz="2400" b="1" baseline="30000" dirty="0"/>
              <a:t>2</a:t>
            </a:r>
            <a:endParaRPr lang="en-US" sz="2400" b="1" dirty="0"/>
          </a:p>
          <a:p>
            <a:pPr marL="114300" indent="0">
              <a:buNone/>
            </a:pPr>
            <a:endParaRPr lang="en-US" sz="2400" b="1" dirty="0" smtClean="0"/>
          </a:p>
          <a:p>
            <a:endParaRPr lang="en-US" dirty="0"/>
          </a:p>
        </p:txBody>
      </p:sp>
    </p:spTree>
    <p:extLst>
      <p:ext uri="{BB962C8B-B14F-4D97-AF65-F5344CB8AC3E}">
        <p14:creationId xmlns:p14="http://schemas.microsoft.com/office/powerpoint/2010/main" xmlns="" val="3043739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1143000"/>
          </a:xfrm>
        </p:spPr>
        <p:txBody>
          <a:bodyPr/>
          <a:lstStyle/>
          <a:p>
            <a:r>
              <a:rPr lang="en-US" b="1" dirty="0" smtClean="0"/>
              <a:t>Orientation</a:t>
            </a:r>
            <a:endParaRPr lang="en-US" b="1" dirty="0"/>
          </a:p>
        </p:txBody>
      </p:sp>
      <p:sp>
        <p:nvSpPr>
          <p:cNvPr id="3" name="Content Placeholder 2"/>
          <p:cNvSpPr>
            <a:spLocks noGrp="1"/>
          </p:cNvSpPr>
          <p:nvPr>
            <p:ph idx="1"/>
          </p:nvPr>
        </p:nvSpPr>
        <p:spPr>
          <a:xfrm>
            <a:off x="228600" y="1143000"/>
            <a:ext cx="8001000" cy="5562600"/>
          </a:xfrm>
        </p:spPr>
        <p:txBody>
          <a:bodyPr>
            <a:normAutofit/>
          </a:bodyPr>
          <a:lstStyle/>
          <a:p>
            <a:pPr algn="just"/>
            <a:r>
              <a:rPr lang="en-US" sz="2400" b="1" dirty="0" smtClean="0"/>
              <a:t>Orientation of the plot should be proper with respect to </a:t>
            </a:r>
            <a:r>
              <a:rPr lang="en-US" sz="2400" b="1" i="1" dirty="0" smtClean="0"/>
              <a:t>North.</a:t>
            </a:r>
          </a:p>
          <a:p>
            <a:pPr algn="just"/>
            <a:r>
              <a:rPr lang="en-US" sz="2400" b="1" dirty="0" smtClean="0"/>
              <a:t>The side of building towards south or south-east is generally very hot in summer. Verandah, Bathrooms and stores may be provided on this side to save drawing room, dining room, living room and Bedrooms from solar heat.</a:t>
            </a:r>
          </a:p>
          <a:p>
            <a:pPr algn="just"/>
            <a:r>
              <a:rPr lang="en-US" sz="2400" b="1" dirty="0" smtClean="0"/>
              <a:t>On this side the windows are made narrow with proper sun shades.</a:t>
            </a:r>
          </a:p>
          <a:p>
            <a:pPr algn="just"/>
            <a:r>
              <a:rPr lang="en-US" sz="2400" b="1" dirty="0" smtClean="0"/>
              <a:t>Wind normally blows from south-east direction, if face of the building is towards the south-west or noth-east, it is advantageous for maintaining good ventilation.</a:t>
            </a:r>
          </a:p>
          <a:p>
            <a:pPr algn="just"/>
            <a:r>
              <a:rPr lang="en-US" sz="2400" b="1" dirty="0" smtClean="0"/>
              <a:t>Longer side of building should be exposed to the wind directions.</a:t>
            </a:r>
            <a:endParaRPr lang="en-US" sz="2400" b="1" dirty="0"/>
          </a:p>
        </p:txBody>
      </p:sp>
    </p:spTree>
    <p:extLst>
      <p:ext uri="{BB962C8B-B14F-4D97-AF65-F5344CB8AC3E}">
        <p14:creationId xmlns:p14="http://schemas.microsoft.com/office/powerpoint/2010/main" xmlns="" val="319517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Architectural Design of </a:t>
            </a:r>
            <a:r>
              <a:rPr lang="en-US" sz="4000" b="1" dirty="0" err="1" smtClean="0"/>
              <a:t>Buidings</a:t>
            </a:r>
            <a:endParaRPr lang="en-US" sz="4000"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779" r="-1200"/>
            </a:stretch>
          </a:blipFill>
        </p:spPr>
        <p:txBody>
          <a:bodyPr/>
          <a:lstStyle/>
          <a:p>
            <a:pPr>
              <a:buNone/>
            </a:pPr>
            <a:endParaRPr lang="en-US" dirty="0">
              <a:noFill/>
            </a:endParaRPr>
          </a:p>
        </p:txBody>
      </p:sp>
    </p:spTree>
    <p:extLst>
      <p:ext uri="{BB962C8B-B14F-4D97-AF65-F5344CB8AC3E}">
        <p14:creationId xmlns:p14="http://schemas.microsoft.com/office/powerpoint/2010/main" xmlns="" val="4150190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How to adjust plans of ordinary Building</a:t>
            </a:r>
            <a:endParaRPr lang="en-US" sz="4000" b="1" dirty="0"/>
          </a:p>
        </p:txBody>
      </p:sp>
      <p:sp>
        <p:nvSpPr>
          <p:cNvPr id="3" name="Content Placeholder 2"/>
          <p:cNvSpPr>
            <a:spLocks noGrp="1"/>
          </p:cNvSpPr>
          <p:nvPr>
            <p:ph idx="1"/>
          </p:nvPr>
        </p:nvSpPr>
        <p:spPr>
          <a:xfrm>
            <a:off x="457200" y="1600200"/>
            <a:ext cx="8001000" cy="5105400"/>
          </a:xfrm>
        </p:spPr>
        <p:txBody>
          <a:bodyPr>
            <a:noAutofit/>
          </a:bodyPr>
          <a:lstStyle/>
          <a:p>
            <a:pPr marL="571500" indent="-457200">
              <a:buAutoNum type="arabicPeriod"/>
            </a:pPr>
            <a:r>
              <a:rPr lang="en-US" sz="2400" b="1" dirty="0" smtClean="0"/>
              <a:t>Look at funds availible, plot size and requirements. Fix the size of the rooms i.e Bedrooms, Drawing room, Dining room, living room and kitchen.</a:t>
            </a:r>
          </a:p>
          <a:p>
            <a:pPr marL="571500" indent="-457200">
              <a:buAutoNum type="arabicPeriod"/>
            </a:pPr>
            <a:r>
              <a:rPr lang="en-US" sz="2400" b="1" dirty="0" smtClean="0"/>
              <a:t>Add 9 inch on each dimension for half walls on the two sides and draw the components separately on a graph paper according to the suitable scale.</a:t>
            </a:r>
          </a:p>
          <a:p>
            <a:pPr marL="571500" indent="-457200">
              <a:buAutoNum type="arabicPeriod"/>
            </a:pPr>
            <a:r>
              <a:rPr lang="en-US" sz="2400" b="1" dirty="0" smtClean="0"/>
              <a:t>Cut rectangles for each component.</a:t>
            </a:r>
          </a:p>
          <a:p>
            <a:pPr marL="571500" indent="-457200">
              <a:buAutoNum type="arabicPeriod"/>
            </a:pPr>
            <a:r>
              <a:rPr lang="en-US" sz="2400" b="1" dirty="0" smtClean="0"/>
              <a:t>Draw boundry of the plot on other graph paper according to the same scale and draw lines to separate the necessary open spaces.</a:t>
            </a:r>
          </a:p>
          <a:p>
            <a:pPr marL="571500" indent="-457200">
              <a:buAutoNum type="arabicPeriod"/>
            </a:pPr>
            <a:r>
              <a:rPr lang="en-US" sz="2400" b="1" dirty="0" smtClean="0"/>
              <a:t>Try to adjust the different components in a suitable way by placing the rectangles over the plot area to be covered. </a:t>
            </a:r>
            <a:endParaRPr lang="en-US" sz="2400" b="1" dirty="0"/>
          </a:p>
        </p:txBody>
      </p:sp>
    </p:spTree>
    <p:extLst>
      <p:ext uri="{BB962C8B-B14F-4D97-AF65-F5344CB8AC3E}">
        <p14:creationId xmlns:p14="http://schemas.microsoft.com/office/powerpoint/2010/main" xmlns="" val="118096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sz="4000" b="1" dirty="0"/>
              <a:t>How to adjust plans of ordinary Building</a:t>
            </a:r>
          </a:p>
        </p:txBody>
      </p:sp>
      <p:sp>
        <p:nvSpPr>
          <p:cNvPr id="3" name="Content Placeholder 2"/>
          <p:cNvSpPr>
            <a:spLocks noGrp="1"/>
          </p:cNvSpPr>
          <p:nvPr>
            <p:ph idx="1"/>
          </p:nvPr>
        </p:nvSpPr>
        <p:spPr>
          <a:xfrm>
            <a:off x="228600" y="1219200"/>
            <a:ext cx="8001000" cy="5334000"/>
          </a:xfrm>
        </p:spPr>
        <p:txBody>
          <a:bodyPr>
            <a:noAutofit/>
          </a:bodyPr>
          <a:lstStyle/>
          <a:p>
            <a:pPr marL="571500" indent="-457200">
              <a:buAutoNum type="arabicPeriod" startAt="6"/>
            </a:pPr>
            <a:r>
              <a:rPr lang="en-US" sz="2800" b="1" dirty="0" smtClean="0"/>
              <a:t>Make different trials to achieve the best solution keeping in mind the position of doors to be provided.</a:t>
            </a:r>
          </a:p>
          <a:p>
            <a:pPr marL="571500" indent="-457200">
              <a:buAutoNum type="arabicPeriod" startAt="6"/>
            </a:pPr>
            <a:r>
              <a:rPr lang="en-US" sz="2800" b="1" dirty="0" smtClean="0"/>
              <a:t>According to the selected pattern roughly draw the plan on the graph paper making small adjustments.</a:t>
            </a:r>
          </a:p>
          <a:p>
            <a:pPr marL="571500" indent="-457200">
              <a:buAutoNum type="arabicPeriod" startAt="6"/>
            </a:pPr>
            <a:r>
              <a:rPr lang="en-US" sz="2800" b="1" dirty="0" smtClean="0"/>
              <a:t>Deicide about the position of doors, windows, ventilators, almirahs, exhaust fans, air conditioners, etc.</a:t>
            </a:r>
          </a:p>
          <a:p>
            <a:pPr marL="571500" indent="-457200">
              <a:buAutoNum type="arabicPeriod" startAt="6"/>
            </a:pPr>
            <a:r>
              <a:rPr lang="en-US" sz="2800" b="1" dirty="0" smtClean="0"/>
              <a:t>If these features cannot be adjused accurately, reconsider the arrangement.</a:t>
            </a:r>
            <a:endParaRPr lang="en-US" sz="2800" b="1" dirty="0"/>
          </a:p>
        </p:txBody>
      </p:sp>
    </p:spTree>
    <p:extLst>
      <p:ext uri="{BB962C8B-B14F-4D97-AF65-F5344CB8AC3E}">
        <p14:creationId xmlns:p14="http://schemas.microsoft.com/office/powerpoint/2010/main" xmlns="" val="284221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Types of Civil Engineering Drawings</a:t>
            </a:r>
            <a:endParaRPr lang="en-US" sz="4400" b="1" dirty="0"/>
          </a:p>
        </p:txBody>
      </p:sp>
      <p:sp>
        <p:nvSpPr>
          <p:cNvPr id="3" name="Content Placeholder 2"/>
          <p:cNvSpPr>
            <a:spLocks noGrp="1"/>
          </p:cNvSpPr>
          <p:nvPr>
            <p:ph idx="1"/>
          </p:nvPr>
        </p:nvSpPr>
        <p:spPr/>
        <p:txBody>
          <a:bodyPr>
            <a:normAutofit/>
          </a:bodyPr>
          <a:lstStyle/>
          <a:p>
            <a:pPr marL="114300" indent="0">
              <a:buNone/>
            </a:pPr>
            <a:r>
              <a:rPr lang="en-US" sz="2800" b="1" dirty="0" smtClean="0">
                <a:solidFill>
                  <a:srgbClr val="C00000"/>
                </a:solidFill>
              </a:rPr>
              <a:t>Proposed Drawing and Perspective</a:t>
            </a:r>
          </a:p>
          <a:p>
            <a:pPr marL="114300" indent="0">
              <a:buNone/>
            </a:pPr>
            <a:endParaRPr lang="en-US" sz="2800" b="1" dirty="0" smtClean="0">
              <a:solidFill>
                <a:srgbClr val="C00000"/>
              </a:solidFill>
            </a:endParaRPr>
          </a:p>
          <a:p>
            <a:r>
              <a:rPr lang="en-US" sz="2800" b="1" dirty="0" smtClean="0"/>
              <a:t>Architect makes a number of proposals keeping in mind the requirements for the building and discusses with the client and changes are made according to his wishes.</a:t>
            </a:r>
          </a:p>
          <a:p>
            <a:pPr>
              <a:buNone/>
            </a:pPr>
            <a:endParaRPr lang="en-US" sz="2800" b="1" dirty="0" smtClean="0"/>
          </a:p>
          <a:p>
            <a:r>
              <a:rPr lang="en-US" sz="2800" b="1" dirty="0" smtClean="0"/>
              <a:t>These drawings are made attractive even by colouring and if needed , perspectives are also drawn to impress the client.</a:t>
            </a:r>
            <a:endParaRPr lang="en-US" sz="2800" b="1" dirty="0"/>
          </a:p>
        </p:txBody>
      </p:sp>
    </p:spTree>
    <p:extLst>
      <p:ext uri="{BB962C8B-B14F-4D97-AF65-F5344CB8AC3E}">
        <p14:creationId xmlns:p14="http://schemas.microsoft.com/office/powerpoint/2010/main" xmlns="" val="89067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normAutofit fontScale="90000"/>
          </a:bodyPr>
          <a:lstStyle/>
          <a:p>
            <a:pPr algn="ctr"/>
            <a:r>
              <a:rPr lang="en-US" sz="5100" b="1" dirty="0"/>
              <a:t>Submission Drawing</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3200" dirty="0"/>
              <a:t>Submission drawing are actually legal document used to approve the plan from the controlling authorities like CDA, </a:t>
            </a:r>
            <a:r>
              <a:rPr lang="en-US" sz="3200" dirty="0" smtClean="0"/>
              <a:t>RDA, PDA, </a:t>
            </a:r>
            <a:r>
              <a:rPr lang="en-US" sz="3200" dirty="0"/>
              <a:t>LDA, </a:t>
            </a:r>
            <a:r>
              <a:rPr lang="en-US" sz="3200" dirty="0" smtClean="0"/>
              <a:t>LMC, etc.</a:t>
            </a:r>
            <a:endParaRPr lang="en-US" sz="3200" dirty="0"/>
          </a:p>
          <a:p>
            <a:r>
              <a:rPr lang="en-US" sz="3200" dirty="0"/>
              <a:t>Plans(</a:t>
            </a:r>
            <a:r>
              <a:rPr lang="en-US" sz="3200" dirty="0" err="1"/>
              <a:t>Ist</a:t>
            </a:r>
            <a:r>
              <a:rPr lang="en-US" sz="3200" dirty="0"/>
              <a:t> floor plan, 2</a:t>
            </a:r>
            <a:r>
              <a:rPr lang="en-US" sz="3200" baseline="30000" dirty="0"/>
              <a:t>nd</a:t>
            </a:r>
            <a:r>
              <a:rPr lang="en-US" sz="3200" dirty="0"/>
              <a:t> floor plan-------------- &amp;, ground floor plan</a:t>
            </a:r>
            <a:r>
              <a:rPr lang="en-US" sz="3200" dirty="0" smtClean="0"/>
              <a:t>), </a:t>
            </a:r>
            <a:r>
              <a:rPr lang="en-US" sz="3200" dirty="0"/>
              <a:t>an elevation &amp; a simplest sectional </a:t>
            </a:r>
            <a:r>
              <a:rPr lang="en-US" sz="3200" dirty="0" smtClean="0"/>
              <a:t>view - </a:t>
            </a:r>
            <a:r>
              <a:rPr lang="en-US" sz="3200" dirty="0"/>
              <a:t>which  gives only important heights but not all the </a:t>
            </a:r>
            <a:r>
              <a:rPr lang="en-US" sz="3200" dirty="0" smtClean="0"/>
              <a:t>details, </a:t>
            </a:r>
            <a:r>
              <a:rPr lang="en-US" sz="3200" dirty="0"/>
              <a:t>are commonly drawn on 1/8 scale in these drawings.</a:t>
            </a:r>
          </a:p>
          <a:p>
            <a:endParaRPr lang="en-US" dirty="0"/>
          </a:p>
        </p:txBody>
      </p:sp>
    </p:spTree>
    <p:extLst>
      <p:ext uri="{BB962C8B-B14F-4D97-AF65-F5344CB8AC3E}">
        <p14:creationId xmlns:p14="http://schemas.microsoft.com/office/powerpoint/2010/main" xmlns="" val="1151307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4876800" cy="762000"/>
          </a:xfrm>
        </p:spPr>
        <p:txBody>
          <a:bodyPr>
            <a:normAutofit fontScale="90000"/>
          </a:bodyPr>
          <a:lstStyle/>
          <a:p>
            <a:pPr algn="ctr"/>
            <a:r>
              <a:rPr lang="en-US" sz="5100" b="1" dirty="0"/>
              <a:t>Site Plan</a:t>
            </a:r>
            <a:r>
              <a:rPr lang="en-US" dirty="0"/>
              <a:t/>
            </a:r>
            <a:br>
              <a:rPr lang="en-US" dirty="0"/>
            </a:br>
            <a:endParaRPr lang="en-US" dirty="0"/>
          </a:p>
        </p:txBody>
      </p:sp>
      <p:sp>
        <p:nvSpPr>
          <p:cNvPr id="3" name="Content Placeholder 2"/>
          <p:cNvSpPr>
            <a:spLocks noGrp="1"/>
          </p:cNvSpPr>
          <p:nvPr>
            <p:ph idx="1"/>
          </p:nvPr>
        </p:nvSpPr>
        <p:spPr>
          <a:xfrm>
            <a:off x="533400" y="1524000"/>
            <a:ext cx="7620000" cy="4800600"/>
          </a:xfrm>
        </p:spPr>
        <p:txBody>
          <a:bodyPr/>
          <a:lstStyle/>
          <a:p>
            <a:pPr>
              <a:buNone/>
            </a:pPr>
            <a:r>
              <a:rPr lang="en-US" dirty="0"/>
              <a:t>(Scale :  1/32 or 1/16) is required if size of plot &gt; 10 </a:t>
            </a:r>
            <a:r>
              <a:rPr lang="en-US" dirty="0" smtClean="0"/>
              <a:t>marlas. Site </a:t>
            </a:r>
            <a:r>
              <a:rPr lang="en-US" dirty="0"/>
              <a:t>plan shows the constructed </a:t>
            </a:r>
            <a:r>
              <a:rPr lang="en-US" dirty="0" smtClean="0"/>
              <a:t>portion by cross-hatching.</a:t>
            </a:r>
            <a:endParaRPr lang="en-US" dirty="0"/>
          </a:p>
          <a:p>
            <a:pPr marL="514350" lvl="0" indent="-514350">
              <a:buFont typeface="+mj-lt"/>
              <a:buAutoNum type="arabicPeriod"/>
            </a:pPr>
            <a:r>
              <a:rPr lang="en-US" dirty="0"/>
              <a:t>Various services are also shown in the site plan,(</a:t>
            </a:r>
            <a:r>
              <a:rPr lang="en-US" dirty="0" smtClean="0"/>
              <a:t>e.g. Sewerage </a:t>
            </a:r>
            <a:r>
              <a:rPr lang="en-US" dirty="0"/>
              <a:t>line) connection for the plot is indicated.</a:t>
            </a:r>
          </a:p>
          <a:p>
            <a:pPr>
              <a:buNone/>
            </a:pPr>
            <a:endParaRPr lang="en-US" dirty="0"/>
          </a:p>
        </p:txBody>
      </p:sp>
      <p:pic>
        <p:nvPicPr>
          <p:cNvPr id="4" name="Picture 3"/>
          <p:cNvPicPr>
            <a:picLocks noChangeAspect="1"/>
          </p:cNvPicPr>
          <p:nvPr/>
        </p:nvPicPr>
        <p:blipFill>
          <a:blip r:embed="rId2" cstate="print">
            <a:lum bright="36000" contrast="38000"/>
            <a:extLst>
              <a:ext uri="{28A0092B-C50C-407E-A947-70E740481C1C}">
                <a14:useLocalDpi xmlns:a14="http://schemas.microsoft.com/office/drawing/2010/main" xmlns="" val="0"/>
              </a:ext>
            </a:extLst>
          </a:blip>
          <a:stretch>
            <a:fillRect/>
          </a:stretch>
        </p:blipFill>
        <p:spPr>
          <a:xfrm>
            <a:off x="1" y="3124200"/>
            <a:ext cx="8458200" cy="3733799"/>
          </a:xfrm>
          <a:prstGeom prst="rect">
            <a:avLst/>
          </a:prstGeom>
        </p:spPr>
      </p:pic>
    </p:spTree>
    <p:extLst>
      <p:ext uri="{BB962C8B-B14F-4D97-AF65-F5344CB8AC3E}">
        <p14:creationId xmlns:p14="http://schemas.microsoft.com/office/powerpoint/2010/main" xmlns="" val="2965772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noAutofit/>
          </a:bodyPr>
          <a:lstStyle/>
          <a:p>
            <a:pPr algn="ctr"/>
            <a:r>
              <a:rPr lang="en-US" b="1" dirty="0"/>
              <a:t>Location plan</a:t>
            </a:r>
            <a:r>
              <a:rPr lang="en-US" dirty="0"/>
              <a:t/>
            </a:r>
            <a:br>
              <a:rPr lang="en-US" dirty="0"/>
            </a:br>
            <a:endParaRPr lang="en-US" dirty="0"/>
          </a:p>
        </p:txBody>
      </p:sp>
      <p:sp>
        <p:nvSpPr>
          <p:cNvPr id="3" name="Content Placeholder 2"/>
          <p:cNvSpPr>
            <a:spLocks noGrp="1"/>
          </p:cNvSpPr>
          <p:nvPr>
            <p:ph idx="1"/>
          </p:nvPr>
        </p:nvSpPr>
        <p:spPr>
          <a:xfrm>
            <a:off x="990600" y="1066800"/>
            <a:ext cx="6400800" cy="533401"/>
          </a:xfrm>
        </p:spPr>
        <p:txBody>
          <a:bodyPr/>
          <a:lstStyle/>
          <a:p>
            <a:pPr>
              <a:buNone/>
            </a:pPr>
            <a:r>
              <a:rPr lang="en-US" dirty="0"/>
              <a:t>(Scale: 1/64) is drawn to indicate the </a:t>
            </a:r>
            <a:r>
              <a:rPr lang="en-US" dirty="0" smtClean="0"/>
              <a:t>location plot</a:t>
            </a:r>
            <a:r>
              <a:rPr lang="en-US" dirty="0"/>
              <a:t>.</a:t>
            </a:r>
          </a:p>
          <a:p>
            <a:endParaRPr lang="en-US" dirty="0"/>
          </a:p>
        </p:txBody>
      </p:sp>
      <p:pic>
        <p:nvPicPr>
          <p:cNvPr id="4" name="Picture 3"/>
          <p:cNvPicPr>
            <a:picLocks noChangeAspect="1"/>
          </p:cNvPicPr>
          <p:nvPr/>
        </p:nvPicPr>
        <p:blipFill>
          <a:blip r:embed="rId2" cstate="print">
            <a:lum bright="38000"/>
            <a:extLst>
              <a:ext uri="{28A0092B-C50C-407E-A947-70E740481C1C}">
                <a14:useLocalDpi xmlns:a14="http://schemas.microsoft.com/office/drawing/2010/main" xmlns="" val="0"/>
              </a:ext>
            </a:extLst>
          </a:blip>
          <a:stretch>
            <a:fillRect/>
          </a:stretch>
        </p:blipFill>
        <p:spPr>
          <a:xfrm>
            <a:off x="762000" y="2209800"/>
            <a:ext cx="6834768" cy="3887603"/>
          </a:xfrm>
          <a:prstGeom prst="rect">
            <a:avLst/>
          </a:prstGeom>
        </p:spPr>
      </p:pic>
    </p:spTree>
    <p:extLst>
      <p:ext uri="{BB962C8B-B14F-4D97-AF65-F5344CB8AC3E}">
        <p14:creationId xmlns:p14="http://schemas.microsoft.com/office/powerpoint/2010/main" xmlns="" val="995814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228600"/>
            <a:ext cx="8305800" cy="6629400"/>
          </a:xfrm>
        </p:spPr>
        <p:txBody>
          <a:bodyPr>
            <a:normAutofit lnSpcReduction="10000"/>
          </a:bodyPr>
          <a:lstStyle/>
          <a:p>
            <a:pPr marL="514350" lvl="0" indent="-514350">
              <a:buFont typeface="+mj-lt"/>
              <a:buAutoNum type="arabicPeriod"/>
            </a:pPr>
            <a:r>
              <a:rPr lang="en-US" sz="3100" dirty="0"/>
              <a:t>Doors, windows &amp; ventilators are marked by D</a:t>
            </a:r>
            <a:r>
              <a:rPr lang="en-US" sz="3100" baseline="-25000" dirty="0"/>
              <a:t>1</a:t>
            </a:r>
            <a:r>
              <a:rPr lang="en-US" sz="3100" dirty="0"/>
              <a:t>, D</a:t>
            </a:r>
            <a:r>
              <a:rPr lang="en-US" sz="3100" baseline="-25000" dirty="0"/>
              <a:t>2</a:t>
            </a:r>
            <a:r>
              <a:rPr lang="en-US" sz="3100" dirty="0"/>
              <a:t>-</a:t>
            </a:r>
            <a:r>
              <a:rPr lang="en-US" sz="3100" dirty="0" smtClean="0"/>
              <a:t>---------W</a:t>
            </a:r>
            <a:r>
              <a:rPr lang="en-US" sz="3100" baseline="-25000" dirty="0" smtClean="0"/>
              <a:t>1</a:t>
            </a:r>
            <a:r>
              <a:rPr lang="en-US" sz="3100" dirty="0"/>
              <a:t>, W</a:t>
            </a:r>
            <a:r>
              <a:rPr lang="en-US" sz="3100" baseline="-25000" dirty="0"/>
              <a:t>2</a:t>
            </a:r>
            <a:r>
              <a:rPr lang="en-US" sz="3100" dirty="0"/>
              <a:t>----------,&amp; V</a:t>
            </a:r>
            <a:r>
              <a:rPr lang="en-US" sz="3100" baseline="-25000" dirty="0"/>
              <a:t>1</a:t>
            </a:r>
            <a:r>
              <a:rPr lang="en-US" sz="3100" dirty="0"/>
              <a:t>, V</a:t>
            </a:r>
            <a:r>
              <a:rPr lang="en-US" sz="3100" baseline="-25000" dirty="0"/>
              <a:t>2</a:t>
            </a:r>
            <a:r>
              <a:rPr lang="en-US" sz="3100" dirty="0"/>
              <a:t>-------- in the plans. Related </a:t>
            </a:r>
            <a:r>
              <a:rPr lang="en-US" sz="3100" dirty="0" smtClean="0"/>
              <a:t>	details are given </a:t>
            </a:r>
            <a:r>
              <a:rPr lang="en-US" sz="3100" dirty="0"/>
              <a:t>in the table called </a:t>
            </a:r>
            <a:r>
              <a:rPr lang="en-US" sz="3100" b="1" dirty="0">
                <a:solidFill>
                  <a:srgbClr val="C00000"/>
                </a:solidFill>
              </a:rPr>
              <a:t>schedule of  </a:t>
            </a:r>
            <a:r>
              <a:rPr lang="en-US" sz="3100" b="1" dirty="0" smtClean="0">
                <a:solidFill>
                  <a:srgbClr val="C00000"/>
                </a:solidFill>
              </a:rPr>
              <a:t>openings</a:t>
            </a:r>
            <a:r>
              <a:rPr lang="en-US" sz="3100" dirty="0"/>
              <a:t>.</a:t>
            </a:r>
          </a:p>
          <a:p>
            <a:pPr marL="514350" lvl="0" indent="-514350">
              <a:buFont typeface="+mj-lt"/>
              <a:buAutoNum type="arabicPeriod"/>
            </a:pPr>
            <a:r>
              <a:rPr lang="en-US" sz="3100" dirty="0"/>
              <a:t>Total area of  the plot, covered area, allowable covered area, G.F covered area, </a:t>
            </a:r>
            <a:r>
              <a:rPr lang="en-US" sz="3100" dirty="0" err="1"/>
              <a:t>Ist</a:t>
            </a:r>
            <a:r>
              <a:rPr lang="en-US" sz="3100" dirty="0"/>
              <a:t> floor covered area, etc are written in tabular form called </a:t>
            </a:r>
            <a:r>
              <a:rPr lang="en-US" sz="3100" b="1" dirty="0">
                <a:solidFill>
                  <a:srgbClr val="C00000"/>
                </a:solidFill>
              </a:rPr>
              <a:t>schedule of areas</a:t>
            </a:r>
            <a:r>
              <a:rPr lang="en-US" sz="3100" dirty="0"/>
              <a:t>.</a:t>
            </a:r>
          </a:p>
          <a:p>
            <a:pPr marL="514350" lvl="0" indent="-514350">
              <a:buFont typeface="+mj-lt"/>
              <a:buAutoNum type="arabicPeriod"/>
            </a:pPr>
            <a:r>
              <a:rPr lang="en-US" sz="3100" dirty="0"/>
              <a:t>Submission drawings should have the owner’s Name, Address, and Signature &amp; should also be signed by Licensed Architecture. Sometime stability certificate is also required.</a:t>
            </a:r>
          </a:p>
          <a:p>
            <a:pPr marL="514350" lvl="0" indent="-514350">
              <a:buFont typeface="+mj-lt"/>
              <a:buAutoNum type="arabicPeriod"/>
            </a:pPr>
            <a:r>
              <a:rPr lang="en-US" sz="3100" dirty="0"/>
              <a:t>After the approval of these drawings, the construction can be started.</a:t>
            </a:r>
          </a:p>
          <a:p>
            <a:endParaRPr lang="en-US" dirty="0"/>
          </a:p>
        </p:txBody>
      </p:sp>
    </p:spTree>
    <p:extLst>
      <p:ext uri="{BB962C8B-B14F-4D97-AF65-F5344CB8AC3E}">
        <p14:creationId xmlns:p14="http://schemas.microsoft.com/office/powerpoint/2010/main" xmlns="" val="3432126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100" b="1" dirty="0"/>
              <a:t>Working </a:t>
            </a:r>
            <a:r>
              <a:rPr lang="en-US" sz="5100" b="1" dirty="0" smtClean="0"/>
              <a:t>Drawings</a:t>
            </a:r>
            <a:r>
              <a:rPr lang="en-US" sz="2400" dirty="0"/>
              <a:t/>
            </a:r>
            <a:br>
              <a:rPr lang="en-US" sz="2400" dirty="0"/>
            </a:br>
            <a:endParaRPr lang="en-US" sz="2400" dirty="0"/>
          </a:p>
        </p:txBody>
      </p:sp>
      <p:sp>
        <p:nvSpPr>
          <p:cNvPr id="3" name="Content Placeholder 2"/>
          <p:cNvSpPr>
            <a:spLocks noGrp="1"/>
          </p:cNvSpPr>
          <p:nvPr>
            <p:ph idx="1"/>
          </p:nvPr>
        </p:nvSpPr>
        <p:spPr/>
        <p:txBody>
          <a:bodyPr/>
          <a:lstStyle/>
          <a:p>
            <a:pPr>
              <a:buNone/>
            </a:pPr>
            <a:r>
              <a:rPr lang="en-US" sz="3200" dirty="0" smtClean="0"/>
              <a:t>	Used </a:t>
            </a:r>
            <a:r>
              <a:rPr lang="en-US" sz="3200" dirty="0"/>
              <a:t>to carry out construction at the site accordingly to the design. </a:t>
            </a:r>
            <a:r>
              <a:rPr lang="en-US" sz="3200" dirty="0" smtClean="0"/>
              <a:t>These include:</a:t>
            </a:r>
            <a:endParaRPr lang="en-US" sz="3200" dirty="0"/>
          </a:p>
          <a:p>
            <a:pPr marL="514350" lvl="0" indent="-514350">
              <a:buFont typeface="+mj-lt"/>
              <a:buAutoNum type="arabicPeriod"/>
            </a:pPr>
            <a:r>
              <a:rPr lang="en-US" sz="3200" b="1" i="1" u="sng" dirty="0">
                <a:solidFill>
                  <a:srgbClr val="C00000"/>
                </a:solidFill>
              </a:rPr>
              <a:t>Architectural Working Drawings</a:t>
            </a:r>
            <a:endParaRPr lang="en-US" sz="3200" dirty="0">
              <a:solidFill>
                <a:srgbClr val="C00000"/>
              </a:solidFill>
            </a:endParaRPr>
          </a:p>
          <a:p>
            <a:pPr>
              <a:buNone/>
            </a:pPr>
            <a:r>
              <a:rPr lang="en-US" sz="3200" dirty="0" smtClean="0"/>
              <a:t>	These </a:t>
            </a:r>
            <a:r>
              <a:rPr lang="en-US" sz="3200" dirty="0"/>
              <a:t>are made in which all the details are </a:t>
            </a:r>
            <a:r>
              <a:rPr lang="en-US" sz="3200" dirty="0" smtClean="0"/>
              <a:t>given which </a:t>
            </a:r>
            <a:r>
              <a:rPr lang="en-US" sz="3200" dirty="0"/>
              <a:t>are necessary </a:t>
            </a:r>
            <a:r>
              <a:rPr lang="en-US" sz="3200" dirty="0" smtClean="0"/>
              <a:t>for </a:t>
            </a:r>
            <a:r>
              <a:rPr lang="en-US" sz="3200" dirty="0"/>
              <a:t>site construction. Positions of various types of furniture are also indicated in the plans. More than one elevation is drawn.</a:t>
            </a:r>
          </a:p>
          <a:p>
            <a:pPr marL="514350" indent="-514350">
              <a:buFont typeface="+mj-lt"/>
              <a:buAutoNum type="arabicPeriod"/>
            </a:pPr>
            <a:endParaRPr lang="en-US" dirty="0"/>
          </a:p>
        </p:txBody>
      </p:sp>
    </p:spTree>
    <p:extLst>
      <p:ext uri="{BB962C8B-B14F-4D97-AF65-F5344CB8AC3E}">
        <p14:creationId xmlns:p14="http://schemas.microsoft.com/office/powerpoint/2010/main" xmlns="" val="1184679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smtClean="0"/>
              <a:t>2- Structural </a:t>
            </a:r>
            <a:r>
              <a:rPr lang="en-US" sz="4000" b="1" dirty="0"/>
              <a:t>Working </a:t>
            </a:r>
            <a:r>
              <a:rPr lang="en-US" sz="4000" b="1" dirty="0" smtClean="0"/>
              <a:t>Drawings</a:t>
            </a:r>
            <a:endParaRPr lang="en-US" sz="4000" b="1" dirty="0"/>
          </a:p>
        </p:txBody>
      </p:sp>
      <p:sp>
        <p:nvSpPr>
          <p:cNvPr id="3" name="Content Placeholder 2"/>
          <p:cNvSpPr>
            <a:spLocks noGrp="1"/>
          </p:cNvSpPr>
          <p:nvPr>
            <p:ph idx="1"/>
          </p:nvPr>
        </p:nvSpPr>
        <p:spPr/>
        <p:txBody>
          <a:bodyPr/>
          <a:lstStyle/>
          <a:p>
            <a:pPr lvl="0"/>
            <a:r>
              <a:rPr lang="en-US" sz="3600" b="1" dirty="0"/>
              <a:t>Foundation plan</a:t>
            </a:r>
          </a:p>
          <a:p>
            <a:pPr lvl="0"/>
            <a:r>
              <a:rPr lang="en-US" sz="3600" b="1" dirty="0"/>
              <a:t>Reinforcement details</a:t>
            </a:r>
          </a:p>
          <a:p>
            <a:pPr lvl="0"/>
            <a:r>
              <a:rPr lang="en-US" sz="3600" b="1" dirty="0"/>
              <a:t>Plumbing works(water supply and its disposal inside the building)</a:t>
            </a:r>
          </a:p>
          <a:p>
            <a:pPr lvl="0"/>
            <a:r>
              <a:rPr lang="en-US" sz="3600" b="1" dirty="0"/>
              <a:t>Details of doors &amp; windows</a:t>
            </a:r>
          </a:p>
          <a:p>
            <a:pPr lvl="0"/>
            <a:r>
              <a:rPr lang="en-US" sz="3600" b="1" dirty="0"/>
              <a:t>Bathroom and kitchen details</a:t>
            </a:r>
          </a:p>
          <a:p>
            <a:pPr lvl="0"/>
            <a:r>
              <a:rPr lang="en-US" sz="3600" b="1" dirty="0"/>
              <a:t>Electrification plan</a:t>
            </a:r>
          </a:p>
          <a:p>
            <a:endParaRPr lang="en-US" dirty="0"/>
          </a:p>
        </p:txBody>
      </p:sp>
    </p:spTree>
    <p:extLst>
      <p:ext uri="{BB962C8B-B14F-4D97-AF65-F5344CB8AC3E}">
        <p14:creationId xmlns:p14="http://schemas.microsoft.com/office/powerpoint/2010/main" xmlns="" val="1094170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lvl="0" algn="ctr"/>
            <a:r>
              <a:rPr lang="en-US" sz="3200" b="1" dirty="0" smtClean="0"/>
              <a:t>3- Completion </a:t>
            </a:r>
            <a:r>
              <a:rPr lang="en-US" sz="3200" b="1" dirty="0"/>
              <a:t>drawings (As built Drawings)</a:t>
            </a:r>
            <a:r>
              <a:rPr lang="en-US" dirty="0"/>
              <a:t/>
            </a:r>
            <a:br>
              <a:rPr lang="en-US" dirty="0"/>
            </a:br>
            <a:endParaRPr lang="en-US" dirty="0"/>
          </a:p>
        </p:txBody>
      </p:sp>
      <p:sp>
        <p:nvSpPr>
          <p:cNvPr id="3" name="Content Placeholder 2"/>
          <p:cNvSpPr>
            <a:spLocks noGrp="1"/>
          </p:cNvSpPr>
          <p:nvPr>
            <p:ph idx="1"/>
          </p:nvPr>
        </p:nvSpPr>
        <p:spPr/>
        <p:txBody>
          <a:bodyPr/>
          <a:lstStyle/>
          <a:p>
            <a:pPr marL="0" indent="0">
              <a:spcBef>
                <a:spcPts val="0"/>
              </a:spcBef>
            </a:pPr>
            <a:r>
              <a:rPr lang="en-US" sz="3200" dirty="0" smtClean="0"/>
              <a:t>  </a:t>
            </a:r>
            <a:r>
              <a:rPr lang="en-US" sz="3200" b="1" dirty="0" smtClean="0"/>
              <a:t>After </a:t>
            </a:r>
            <a:r>
              <a:rPr lang="en-US" sz="3200" b="1" dirty="0"/>
              <a:t>construction of building, drawings are made according to the actually constructed features. </a:t>
            </a:r>
            <a:endParaRPr lang="en-US" sz="3200" b="1" dirty="0" smtClean="0"/>
          </a:p>
          <a:p>
            <a:pPr marL="0" indent="0">
              <a:spcBef>
                <a:spcPts val="0"/>
              </a:spcBef>
            </a:pPr>
            <a:endParaRPr lang="en-US" sz="3200" b="1" dirty="0" smtClean="0"/>
          </a:p>
          <a:p>
            <a:pPr marL="0" indent="0">
              <a:spcBef>
                <a:spcPts val="0"/>
              </a:spcBef>
            </a:pPr>
            <a:r>
              <a:rPr lang="en-US" sz="3200" b="1" dirty="0" smtClean="0"/>
              <a:t>  These </a:t>
            </a:r>
            <a:r>
              <a:rPr lang="en-US" sz="3200" b="1" dirty="0"/>
              <a:t>drawings are then submitted to the authorities to get the completion certificate &amp; only after their approval the owner can legally occupy the building.</a:t>
            </a:r>
          </a:p>
          <a:p>
            <a:endParaRPr lang="en-US" dirty="0"/>
          </a:p>
        </p:txBody>
      </p:sp>
    </p:spTree>
    <p:extLst>
      <p:ext uri="{BB962C8B-B14F-4D97-AF65-F5344CB8AC3E}">
        <p14:creationId xmlns:p14="http://schemas.microsoft.com/office/powerpoint/2010/main" xmlns="" val="154110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Inter-Conversion of units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sz="2400" dirty="0" smtClean="0"/>
                  <a:t>1 Kanal	=	20 Marlas</a:t>
                </a:r>
              </a:p>
              <a:p>
                <a:pPr marL="411480" lvl="1" indent="0">
                  <a:buNone/>
                </a:pPr>
                <a:r>
                  <a:rPr lang="en-US" sz="2400" dirty="0" smtClean="0"/>
                  <a:t>		=	4500 </a:t>
                </a:r>
                <a14:m>
                  <m:oMath xmlns:m="http://schemas.openxmlformats.org/officeDocument/2006/math">
                    <m:sSup>
                      <m:sSupPr>
                        <m:ctrlPr>
                          <a:rPr lang="en-US" sz="2400" i="1">
                            <a:latin typeface="Cambria Math"/>
                          </a:rPr>
                        </m:ctrlPr>
                      </m:sSupPr>
                      <m:e>
                        <m:r>
                          <a:rPr lang="en-US" sz="2400" i="1">
                            <a:latin typeface="Cambria Math"/>
                          </a:rPr>
                          <m:t>𝑓𝑡</m:t>
                        </m:r>
                      </m:e>
                      <m:sup>
                        <m:r>
                          <a:rPr lang="en-US" sz="2400" i="1">
                            <a:latin typeface="Cambria Math"/>
                          </a:rPr>
                          <m:t>2</m:t>
                        </m:r>
                      </m:sup>
                    </m:sSup>
                    <m:r>
                      <a:rPr lang="en-US" sz="2400" i="1">
                        <a:latin typeface="Cambria Math"/>
                      </a:rPr>
                      <m:t> </m:t>
                    </m:r>
                  </m:oMath>
                </a14:m>
                <a:endParaRPr lang="en-US" sz="2400" dirty="0" smtClean="0"/>
              </a:p>
              <a:p>
                <a:pPr marL="411480" lvl="1" indent="0">
                  <a:buNone/>
                </a:pPr>
                <a:r>
                  <a:rPr lang="en-US" sz="2400" dirty="0" smtClean="0"/>
                  <a:t>1 Marla	=	225</a:t>
                </a:r>
                <a14:m>
                  <m:oMath xmlns:m="http://schemas.openxmlformats.org/officeDocument/2006/math">
                    <m:sSup>
                      <m:sSupPr>
                        <m:ctrlPr>
                          <a:rPr lang="en-US" sz="2400" i="1">
                            <a:latin typeface="Cambria Math"/>
                          </a:rPr>
                        </m:ctrlPr>
                      </m:sSupPr>
                      <m:e>
                        <m:r>
                          <a:rPr lang="en-US" sz="2400" i="1">
                            <a:latin typeface="Cambria Math"/>
                          </a:rPr>
                          <m:t>𝑓𝑡</m:t>
                        </m:r>
                      </m:e>
                      <m:sup>
                        <m:r>
                          <a:rPr lang="en-US" sz="2400" i="1">
                            <a:latin typeface="Cambria Math"/>
                          </a:rPr>
                          <m:t>2</m:t>
                        </m:r>
                      </m:sup>
                    </m:sSup>
                    <m:r>
                      <a:rPr lang="en-US" sz="2400" i="1">
                        <a:latin typeface="Cambria Math"/>
                      </a:rPr>
                      <m:t> </m:t>
                    </m:r>
                  </m:oMath>
                </a14:m>
                <a:endParaRPr lang="en-US" sz="2400" dirty="0"/>
              </a:p>
              <a:p>
                <a:pPr marL="411480" lvl="1" indent="0">
                  <a:buNone/>
                </a:pPr>
                <a:r>
                  <a:rPr lang="en-US" sz="2400" dirty="0" smtClean="0"/>
                  <a:t>1</a:t>
                </a:r>
                <a14:m>
                  <m:oMath xmlns:m="http://schemas.openxmlformats.org/officeDocument/2006/math">
                    <m:sSup>
                      <m:sSupPr>
                        <m:ctrlPr>
                          <a:rPr lang="en-US" sz="2400" i="1">
                            <a:latin typeface="Cambria Math"/>
                          </a:rPr>
                        </m:ctrlPr>
                      </m:sSupPr>
                      <m:e>
                        <m:r>
                          <a:rPr lang="en-US" sz="2400" b="0" i="1" smtClean="0">
                            <a:latin typeface="Cambria Math"/>
                          </a:rPr>
                          <m:t>𝑦𝑑</m:t>
                        </m:r>
                      </m:e>
                      <m:sup>
                        <m:r>
                          <a:rPr lang="en-US" sz="2400" i="1">
                            <a:latin typeface="Cambria Math"/>
                          </a:rPr>
                          <m:t>2</m:t>
                        </m:r>
                      </m:sup>
                    </m:sSup>
                    <m:r>
                      <a:rPr lang="en-US" sz="2400" i="1">
                        <a:latin typeface="Cambria Math"/>
                      </a:rPr>
                      <m:t> </m:t>
                    </m:r>
                  </m:oMath>
                </a14:m>
                <a:r>
                  <a:rPr lang="en-US" sz="2400" dirty="0" smtClean="0"/>
                  <a:t>	=	9</a:t>
                </a:r>
                <a14:m>
                  <m:oMath xmlns:m="http://schemas.openxmlformats.org/officeDocument/2006/math">
                    <m:sSup>
                      <m:sSupPr>
                        <m:ctrlPr>
                          <a:rPr lang="en-US" sz="2400" i="1">
                            <a:latin typeface="Cambria Math"/>
                          </a:rPr>
                        </m:ctrlPr>
                      </m:sSupPr>
                      <m:e>
                        <m:r>
                          <a:rPr lang="en-US" sz="2400" i="1">
                            <a:latin typeface="Cambria Math"/>
                          </a:rPr>
                          <m:t>𝑓𝑡</m:t>
                        </m:r>
                      </m:e>
                      <m:sup>
                        <m:r>
                          <a:rPr lang="en-US" sz="2400" i="1">
                            <a:latin typeface="Cambria Math"/>
                          </a:rPr>
                          <m:t>2</m:t>
                        </m:r>
                      </m:sup>
                    </m:sSup>
                    <m:r>
                      <a:rPr lang="en-US" sz="2400" i="1">
                        <a:latin typeface="Cambria Math"/>
                      </a:rPr>
                      <m:t> </m:t>
                    </m:r>
                  </m:oMath>
                </a14:m>
                <a:endParaRPr lang="en-US" sz="2400" dirty="0"/>
              </a:p>
              <a:p>
                <a:pPr marL="411480" lvl="1" indent="0">
                  <a:buNone/>
                </a:pPr>
                <a:endParaRPr lang="en-US" sz="2400" dirty="0"/>
              </a:p>
              <a:p>
                <a:pPr marL="411480" lvl="1" indent="0">
                  <a:buNone/>
                </a:pPr>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017"/>
                </a:stretch>
              </a:blipFill>
            </p:spPr>
            <p:txBody>
              <a:bodyPr/>
              <a:lstStyle/>
              <a:p>
                <a:r>
                  <a:rPr lang="en-US" dirty="0">
                    <a:noFill/>
                  </a:rPr>
                  <a:t> </a:t>
                </a:r>
              </a:p>
            </p:txBody>
          </p:sp>
        </mc:Fallback>
      </mc:AlternateContent>
      <p:sp>
        <p:nvSpPr>
          <p:cNvPr id="4" name="Rectangle 3"/>
          <p:cNvSpPr/>
          <p:nvPr/>
        </p:nvSpPr>
        <p:spPr>
          <a:xfrm>
            <a:off x="3276600" y="4038600"/>
            <a:ext cx="2971800" cy="1371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86200" y="4308901"/>
            <a:ext cx="1676400" cy="830997"/>
          </a:xfrm>
          <a:prstGeom prst="rect">
            <a:avLst/>
          </a:prstGeom>
          <a:noFill/>
        </p:spPr>
        <p:txBody>
          <a:bodyPr wrap="square" rtlCol="0">
            <a:spAutoFit/>
          </a:bodyPr>
          <a:lstStyle/>
          <a:p>
            <a:r>
              <a:rPr lang="en-US" sz="2400" dirty="0" smtClean="0"/>
              <a:t>Rectangular Plot</a:t>
            </a:r>
            <a:endParaRPr lang="en-US" sz="2400" dirty="0"/>
          </a:p>
        </p:txBody>
      </p:sp>
      <p:cxnSp>
        <p:nvCxnSpPr>
          <p:cNvPr id="10" name="Straight Connector 9"/>
          <p:cNvCxnSpPr/>
          <p:nvPr/>
        </p:nvCxnSpPr>
        <p:spPr>
          <a:xfrm>
            <a:off x="3276600" y="59436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048000" y="40386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6600" y="5867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48400" y="5867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4038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19400" y="54102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19600" y="6019800"/>
            <a:ext cx="342900" cy="461665"/>
          </a:xfrm>
          <a:prstGeom prst="rect">
            <a:avLst/>
          </a:prstGeom>
          <a:noFill/>
        </p:spPr>
        <p:txBody>
          <a:bodyPr wrap="square" rtlCol="0">
            <a:spAutoFit/>
          </a:bodyPr>
          <a:lstStyle/>
          <a:p>
            <a:r>
              <a:rPr lang="en-US" sz="2400" dirty="0" smtClean="0"/>
              <a:t>a</a:t>
            </a:r>
            <a:endParaRPr lang="en-US" sz="2400" dirty="0"/>
          </a:p>
        </p:txBody>
      </p:sp>
      <p:sp>
        <p:nvSpPr>
          <p:cNvPr id="29" name="TextBox 28"/>
          <p:cNvSpPr txBox="1"/>
          <p:nvPr/>
        </p:nvSpPr>
        <p:spPr>
          <a:xfrm>
            <a:off x="2590800" y="4572000"/>
            <a:ext cx="228600" cy="461665"/>
          </a:xfrm>
          <a:prstGeom prst="rect">
            <a:avLst/>
          </a:prstGeom>
          <a:noFill/>
        </p:spPr>
        <p:txBody>
          <a:bodyPr wrap="square" rtlCol="0">
            <a:spAutoFit/>
          </a:bodyPr>
          <a:lstStyle/>
          <a:p>
            <a:r>
              <a:rPr lang="en-US" sz="2400" dirty="0" smtClean="0"/>
              <a:t>b</a:t>
            </a:r>
            <a:endParaRPr lang="en-US" sz="2400" dirty="0"/>
          </a:p>
        </p:txBody>
      </p:sp>
      <p:sp>
        <p:nvSpPr>
          <p:cNvPr id="30" name="TextBox 29"/>
          <p:cNvSpPr txBox="1"/>
          <p:nvPr/>
        </p:nvSpPr>
        <p:spPr>
          <a:xfrm>
            <a:off x="609600" y="4648200"/>
            <a:ext cx="1447800" cy="461665"/>
          </a:xfrm>
          <a:prstGeom prst="rect">
            <a:avLst/>
          </a:prstGeom>
          <a:noFill/>
        </p:spPr>
        <p:txBody>
          <a:bodyPr wrap="square" rtlCol="0">
            <a:spAutoFit/>
          </a:bodyPr>
          <a:lstStyle/>
          <a:p>
            <a:r>
              <a:rPr lang="en-US" sz="2400" dirty="0" smtClean="0"/>
              <a:t>a = 1.85b</a:t>
            </a:r>
            <a:endParaRPr lang="en-US" sz="2400" dirty="0"/>
          </a:p>
        </p:txBody>
      </p:sp>
    </p:spTree>
    <p:extLst>
      <p:ext uri="{BB962C8B-B14F-4D97-AF65-F5344CB8AC3E}">
        <p14:creationId xmlns:p14="http://schemas.microsoft.com/office/powerpoint/2010/main" xmlns="" val="327747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457200"/>
            <a:ext cx="7924800" cy="5181600"/>
          </a:xfrm>
        </p:spPr>
        <p:txBody>
          <a:bodyPr>
            <a:noAutofit/>
          </a:bodyPr>
          <a:lstStyle/>
          <a:p>
            <a:r>
              <a:rPr lang="en-US" sz="3200" dirty="0" smtClean="0"/>
              <a:t>Standard  size of 1 Kanal plot 	 =   50’ x 90’</a:t>
            </a:r>
          </a:p>
          <a:p>
            <a:r>
              <a:rPr lang="en-US" sz="3200" dirty="0"/>
              <a:t>Standard  size of </a:t>
            </a:r>
            <a:r>
              <a:rPr lang="en-US" sz="3200" dirty="0" smtClean="0"/>
              <a:t>10 Marlas plot =  35’ x 65’</a:t>
            </a:r>
          </a:p>
          <a:p>
            <a:r>
              <a:rPr lang="en-US" sz="3200" dirty="0"/>
              <a:t>Standard  size of </a:t>
            </a:r>
            <a:r>
              <a:rPr lang="en-US" sz="3200" dirty="0" smtClean="0"/>
              <a:t>15 </a:t>
            </a:r>
            <a:r>
              <a:rPr lang="en-US" sz="3200" dirty="0" err="1" smtClean="0"/>
              <a:t>Marlas</a:t>
            </a:r>
            <a:r>
              <a:rPr lang="en-US" sz="3200" dirty="0" smtClean="0"/>
              <a:t> plot =   40’ x 85’</a:t>
            </a:r>
          </a:p>
          <a:p>
            <a:pPr>
              <a:buFont typeface="Wingdings" pitchFamily="2" charset="2"/>
              <a:buChar char="Ø"/>
            </a:pPr>
            <a:endParaRPr lang="en-US" sz="3200" dirty="0" smtClean="0"/>
          </a:p>
          <a:p>
            <a:pPr>
              <a:buNone/>
            </a:pPr>
            <a:endParaRPr lang="en-US" sz="3200" dirty="0" smtClean="0"/>
          </a:p>
          <a:p>
            <a:pPr>
              <a:buFont typeface="Wingdings" pitchFamily="2" charset="2"/>
              <a:buChar char="Ø"/>
            </a:pPr>
            <a:r>
              <a:rPr lang="en-US" sz="3200" dirty="0" smtClean="0"/>
              <a:t>By-laws of the controlling authorities for the urban construction must be considered.</a:t>
            </a:r>
            <a:endParaRPr lang="en-US" sz="3200" dirty="0"/>
          </a:p>
        </p:txBody>
      </p:sp>
    </p:spTree>
    <p:extLst>
      <p:ext uri="{BB962C8B-B14F-4D97-AF65-F5344CB8AC3E}">
        <p14:creationId xmlns:p14="http://schemas.microsoft.com/office/powerpoint/2010/main" xmlns="" val="364857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Most Common Restriction </a:t>
            </a:r>
            <a:endParaRPr lang="en-US" b="1" dirty="0"/>
          </a:p>
        </p:txBody>
      </p:sp>
      <p:sp>
        <p:nvSpPr>
          <p:cNvPr id="3" name="Content Placeholder 2"/>
          <p:cNvSpPr>
            <a:spLocks noGrp="1"/>
          </p:cNvSpPr>
          <p:nvPr>
            <p:ph idx="1"/>
          </p:nvPr>
        </p:nvSpPr>
        <p:spPr>
          <a:xfrm>
            <a:off x="457200" y="1600200"/>
            <a:ext cx="7772400" cy="4800600"/>
          </a:xfrm>
        </p:spPr>
        <p:txBody>
          <a:bodyPr>
            <a:normAutofit fontScale="92500" lnSpcReduction="10000"/>
          </a:bodyPr>
          <a:lstStyle/>
          <a:p>
            <a:pPr marL="571500" indent="-457200">
              <a:buFont typeface="+mj-lt"/>
              <a:buAutoNum type="arabicPeriod"/>
            </a:pPr>
            <a:r>
              <a:rPr lang="en-US" sz="2400" b="1" dirty="0" smtClean="0"/>
              <a:t>Covered area should be greater  than  60% that of the total plot area</a:t>
            </a:r>
          </a:p>
          <a:p>
            <a:pPr marL="571500" indent="-457200">
              <a:buFont typeface="+mj-lt"/>
              <a:buAutoNum type="arabicPeriod"/>
            </a:pPr>
            <a:r>
              <a:rPr lang="en-US" sz="2400" b="1" dirty="0" smtClean="0"/>
              <a:t>10’ wide open space at the front.</a:t>
            </a:r>
          </a:p>
          <a:p>
            <a:pPr marL="571500" indent="-457200">
              <a:buFont typeface="+mj-lt"/>
              <a:buAutoNum type="arabicPeriod"/>
            </a:pPr>
            <a:r>
              <a:rPr lang="en-US" sz="2400" b="1" dirty="0" smtClean="0"/>
              <a:t>10’ wide open space at the back.</a:t>
            </a:r>
          </a:p>
          <a:p>
            <a:pPr marL="571500" indent="-457200">
              <a:buFont typeface="+mj-lt"/>
              <a:buAutoNum type="arabicPeriod"/>
            </a:pPr>
            <a:r>
              <a:rPr lang="en-US" sz="2400" b="1" dirty="0" smtClean="0"/>
              <a:t>A minimum of 5’ open passage on at least one side.</a:t>
            </a:r>
          </a:p>
          <a:p>
            <a:pPr marL="571500" indent="-457200">
              <a:buFont typeface="+mj-lt"/>
              <a:buAutoNum type="arabicPeriod"/>
            </a:pPr>
            <a:r>
              <a:rPr lang="en-US" sz="2400" b="1" dirty="0" smtClean="0"/>
              <a:t>The covered area can be increased by increasing the number of storeys.A two storey building is about 20% economical than single storeyed building.</a:t>
            </a:r>
          </a:p>
          <a:p>
            <a:pPr marL="114300" indent="0">
              <a:buNone/>
            </a:pPr>
            <a:r>
              <a:rPr lang="en-US" sz="2400" b="1" dirty="0"/>
              <a:t> </a:t>
            </a:r>
            <a:r>
              <a:rPr lang="en-US" sz="2400" b="1" dirty="0" smtClean="0"/>
              <a:t>	Total Covered area 		=	?</a:t>
            </a:r>
          </a:p>
          <a:p>
            <a:pPr marL="114300" indent="0">
              <a:buNone/>
            </a:pPr>
            <a:r>
              <a:rPr lang="en-US" sz="2400" b="1" dirty="0"/>
              <a:t>	</a:t>
            </a:r>
            <a:r>
              <a:rPr lang="en-US" sz="2400" b="1" dirty="0" smtClean="0"/>
              <a:t>Let cost of construction 	=	Rs. 1500 per feet</a:t>
            </a:r>
            <a:r>
              <a:rPr lang="en-US" sz="2400" b="1" baseline="30000" dirty="0" smtClean="0"/>
              <a:t>2</a:t>
            </a:r>
          </a:p>
          <a:p>
            <a:pPr marL="114300" indent="0">
              <a:buNone/>
            </a:pPr>
            <a:r>
              <a:rPr lang="en-US" sz="2400" b="1" dirty="0"/>
              <a:t>	</a:t>
            </a:r>
            <a:r>
              <a:rPr lang="en-US" sz="2400" b="1" dirty="0" smtClean="0"/>
              <a:t>Availible Fund			=	Rs. 4500,000</a:t>
            </a:r>
          </a:p>
          <a:p>
            <a:pPr marL="114300" indent="0">
              <a:buNone/>
            </a:pPr>
            <a:r>
              <a:rPr lang="en-US" sz="2400" b="1" dirty="0" smtClean="0"/>
              <a:t>	Total Covered Area		=	4500,000/1500</a:t>
            </a:r>
          </a:p>
          <a:p>
            <a:pPr marL="114300" indent="0">
              <a:buNone/>
            </a:pPr>
            <a:r>
              <a:rPr lang="en-US" sz="2400" b="1" dirty="0"/>
              <a:t>	</a:t>
            </a:r>
            <a:r>
              <a:rPr lang="en-US" sz="2400" b="1" dirty="0" smtClean="0"/>
              <a:t>				=	3000 ft</a:t>
            </a:r>
            <a:r>
              <a:rPr lang="en-US" sz="2400" b="1" baseline="30000" dirty="0" smtClean="0"/>
              <a:t>2</a:t>
            </a:r>
            <a:r>
              <a:rPr lang="en-US" sz="2400" b="1" dirty="0" smtClean="0"/>
              <a:t>	  </a:t>
            </a:r>
            <a:endParaRPr lang="en-US" sz="2400" b="1" dirty="0"/>
          </a:p>
        </p:txBody>
      </p:sp>
    </p:spTree>
    <p:extLst>
      <p:ext uri="{BB962C8B-B14F-4D97-AF65-F5344CB8AC3E}">
        <p14:creationId xmlns:p14="http://schemas.microsoft.com/office/powerpoint/2010/main" xmlns="" val="125774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 Restriction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55498"/>
            <a:ext cx="8458200" cy="5402501"/>
          </a:xfrm>
        </p:spPr>
      </p:pic>
    </p:spTree>
    <p:extLst>
      <p:ext uri="{BB962C8B-B14F-4D97-AF65-F5344CB8AC3E}">
        <p14:creationId xmlns:p14="http://schemas.microsoft.com/office/powerpoint/2010/main" xmlns="" val="3016459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4000" b="1" dirty="0"/>
              <a:t>Most Common </a:t>
            </a:r>
            <a:r>
              <a:rPr lang="en-US" sz="4000" b="1" dirty="0" smtClean="0"/>
              <a:t>Restriction (Contd.) </a:t>
            </a:r>
            <a:endParaRPr lang="en-US" sz="4000" b="1" dirty="0"/>
          </a:p>
        </p:txBody>
      </p:sp>
      <p:sp>
        <p:nvSpPr>
          <p:cNvPr id="3" name="Content Placeholder 2"/>
          <p:cNvSpPr>
            <a:spLocks noGrp="1"/>
          </p:cNvSpPr>
          <p:nvPr>
            <p:ph idx="1"/>
          </p:nvPr>
        </p:nvSpPr>
        <p:spPr/>
        <p:txBody>
          <a:bodyPr/>
          <a:lstStyle/>
          <a:p>
            <a:pPr marL="571500" indent="-457200">
              <a:buAutoNum type="arabicPeriod" startAt="6"/>
            </a:pPr>
            <a:r>
              <a:rPr lang="en-US" dirty="0" smtClean="0"/>
              <a:t>In an ordinary house the area covered by walls is equal to 15% of the total covered area.</a:t>
            </a:r>
          </a:p>
          <a:p>
            <a:pPr marL="571500" indent="-457200">
              <a:buAutoNum type="arabicPeriod" startAt="7"/>
            </a:pPr>
            <a:r>
              <a:rPr lang="en-US" dirty="0" smtClean="0"/>
              <a:t>Construction blocks should be kept square instead of rectangular.</a:t>
            </a:r>
          </a:p>
          <a:p>
            <a:pPr marL="114300" indent="0">
              <a:buNone/>
            </a:pPr>
            <a:r>
              <a:rPr lang="en-US" dirty="0"/>
              <a:t>	</a:t>
            </a:r>
            <a:r>
              <a:rPr lang="en-US" dirty="0" smtClean="0"/>
              <a:t>AREA of walls in case of square space is equal to 80-85% 	of area of walls in case of rectangular space.</a:t>
            </a:r>
          </a:p>
          <a:p>
            <a:pPr marL="114300" indent="0">
              <a:buNone/>
            </a:pPr>
            <a:r>
              <a:rPr lang="en-US" dirty="0"/>
              <a:t>	</a:t>
            </a:r>
            <a:r>
              <a:rPr lang="en-US" dirty="0" smtClean="0"/>
              <a:t>For example:</a:t>
            </a:r>
          </a:p>
          <a:p>
            <a:pPr marL="114300" indent="0">
              <a:buNone/>
            </a:pPr>
            <a:r>
              <a:rPr lang="en-US" dirty="0" smtClean="0"/>
              <a:t> </a:t>
            </a:r>
          </a:p>
          <a:p>
            <a:pPr marL="571500" indent="-457200">
              <a:buAutoNum type="arabicPeriod" startAt="7"/>
            </a:pPr>
            <a:endParaRPr lang="en-US" dirty="0" smtClean="0"/>
          </a:p>
          <a:p>
            <a:pPr marL="114300" indent="0">
              <a:buNone/>
            </a:pPr>
            <a:endParaRPr lang="en-US" dirty="0"/>
          </a:p>
        </p:txBody>
      </p:sp>
      <p:sp>
        <p:nvSpPr>
          <p:cNvPr id="4" name="Rectangle 3"/>
          <p:cNvSpPr/>
          <p:nvPr/>
        </p:nvSpPr>
        <p:spPr>
          <a:xfrm>
            <a:off x="1524000" y="43434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38600" y="43434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5562600"/>
            <a:ext cx="3352800" cy="923330"/>
          </a:xfrm>
          <a:prstGeom prst="rect">
            <a:avLst/>
          </a:prstGeom>
          <a:noFill/>
        </p:spPr>
        <p:txBody>
          <a:bodyPr wrap="square" rtlCol="0">
            <a:spAutoFit/>
          </a:bodyPr>
          <a:lstStyle/>
          <a:p>
            <a:r>
              <a:rPr lang="en-US" dirty="0" smtClean="0"/>
              <a:t>Perimeter l = 40 m</a:t>
            </a:r>
          </a:p>
          <a:p>
            <a:r>
              <a:rPr lang="en-US" dirty="0" smtClean="0"/>
              <a:t>Area of walls = (40/64) x 100</a:t>
            </a:r>
          </a:p>
          <a:p>
            <a:r>
              <a:rPr lang="en-US" dirty="0"/>
              <a:t>	 </a:t>
            </a:r>
            <a:r>
              <a:rPr lang="en-US" dirty="0" smtClean="0"/>
              <a:t>      = 63%</a:t>
            </a:r>
            <a:endParaRPr lang="en-US" dirty="0"/>
          </a:p>
        </p:txBody>
      </p:sp>
      <p:sp>
        <p:nvSpPr>
          <p:cNvPr id="7" name="TextBox 6"/>
          <p:cNvSpPr txBox="1"/>
          <p:nvPr/>
        </p:nvSpPr>
        <p:spPr>
          <a:xfrm>
            <a:off x="5334000" y="4724400"/>
            <a:ext cx="2971800" cy="2031325"/>
          </a:xfrm>
          <a:prstGeom prst="rect">
            <a:avLst/>
          </a:prstGeom>
          <a:noFill/>
        </p:spPr>
        <p:txBody>
          <a:bodyPr wrap="square" rtlCol="0">
            <a:spAutoFit/>
          </a:bodyPr>
          <a:lstStyle/>
          <a:p>
            <a:r>
              <a:rPr lang="en-US" dirty="0" smtClean="0"/>
              <a:t>Perimeter = 32m</a:t>
            </a:r>
          </a:p>
          <a:p>
            <a:r>
              <a:rPr lang="en-US" dirty="0" smtClean="0"/>
              <a:t>Area of walls = (32/64) x 100</a:t>
            </a:r>
          </a:p>
          <a:p>
            <a:r>
              <a:rPr lang="en-US" dirty="0"/>
              <a:t>	</a:t>
            </a:r>
            <a:r>
              <a:rPr lang="en-US" dirty="0" smtClean="0"/>
              <a:t>       = 50%</a:t>
            </a:r>
          </a:p>
          <a:p>
            <a:endParaRPr lang="en-US" dirty="0"/>
          </a:p>
          <a:p>
            <a:endParaRPr lang="en-US" dirty="0" smtClean="0"/>
          </a:p>
          <a:p>
            <a:r>
              <a:rPr lang="en-US" dirty="0" smtClean="0"/>
              <a:t>Thus it can be seen it is 15-20% less.</a:t>
            </a:r>
            <a:endParaRPr lang="en-US" dirty="0"/>
          </a:p>
        </p:txBody>
      </p:sp>
      <p:sp>
        <p:nvSpPr>
          <p:cNvPr id="8" name="TextBox 7"/>
          <p:cNvSpPr txBox="1"/>
          <p:nvPr/>
        </p:nvSpPr>
        <p:spPr>
          <a:xfrm>
            <a:off x="1143000" y="4572000"/>
            <a:ext cx="228600" cy="369332"/>
          </a:xfrm>
          <a:prstGeom prst="rect">
            <a:avLst/>
          </a:prstGeom>
          <a:noFill/>
        </p:spPr>
        <p:txBody>
          <a:bodyPr wrap="square" rtlCol="0">
            <a:spAutoFit/>
          </a:bodyPr>
          <a:lstStyle/>
          <a:p>
            <a:r>
              <a:rPr lang="en-US" dirty="0" smtClean="0"/>
              <a:t>4</a:t>
            </a:r>
            <a:endParaRPr lang="en-US" dirty="0"/>
          </a:p>
        </p:txBody>
      </p:sp>
      <p:sp>
        <p:nvSpPr>
          <p:cNvPr id="9" name="TextBox 8"/>
          <p:cNvSpPr txBox="1"/>
          <p:nvPr/>
        </p:nvSpPr>
        <p:spPr>
          <a:xfrm>
            <a:off x="2057400" y="5105400"/>
            <a:ext cx="533400" cy="369332"/>
          </a:xfrm>
          <a:prstGeom prst="rect">
            <a:avLst/>
          </a:prstGeom>
          <a:noFill/>
        </p:spPr>
        <p:txBody>
          <a:bodyPr wrap="square" rtlCol="0">
            <a:spAutoFit/>
          </a:bodyPr>
          <a:lstStyle/>
          <a:p>
            <a:r>
              <a:rPr lang="en-US" dirty="0" smtClean="0"/>
              <a:t>16</a:t>
            </a:r>
            <a:endParaRPr lang="en-US" dirty="0"/>
          </a:p>
        </p:txBody>
      </p:sp>
      <p:sp>
        <p:nvSpPr>
          <p:cNvPr id="10" name="TextBox 9"/>
          <p:cNvSpPr txBox="1"/>
          <p:nvPr/>
        </p:nvSpPr>
        <p:spPr>
          <a:xfrm>
            <a:off x="4343400" y="4038600"/>
            <a:ext cx="266700" cy="369332"/>
          </a:xfrm>
          <a:prstGeom prst="rect">
            <a:avLst/>
          </a:prstGeom>
          <a:noFill/>
        </p:spPr>
        <p:txBody>
          <a:bodyPr wrap="square" rtlCol="0">
            <a:spAutoFit/>
          </a:bodyPr>
          <a:lstStyle/>
          <a:p>
            <a:r>
              <a:rPr lang="en-US" dirty="0" smtClean="0"/>
              <a:t>8</a:t>
            </a:r>
            <a:endParaRPr lang="en-US" dirty="0"/>
          </a:p>
        </p:txBody>
      </p:sp>
      <p:sp>
        <p:nvSpPr>
          <p:cNvPr id="11" name="TextBox 10"/>
          <p:cNvSpPr txBox="1"/>
          <p:nvPr/>
        </p:nvSpPr>
        <p:spPr>
          <a:xfrm>
            <a:off x="3886200" y="4941332"/>
            <a:ext cx="45719"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xmlns="" val="3235188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sz="4000" b="1" dirty="0" smtClean="0"/>
              <a:t>Components of a Modern House</a:t>
            </a:r>
            <a:endParaRPr lang="en-US" sz="4000" b="1" dirty="0"/>
          </a:p>
        </p:txBody>
      </p:sp>
      <p:sp>
        <p:nvSpPr>
          <p:cNvPr id="3" name="Content Placeholder 2"/>
          <p:cNvSpPr>
            <a:spLocks noGrp="1"/>
          </p:cNvSpPr>
          <p:nvPr>
            <p:ph idx="1"/>
          </p:nvPr>
        </p:nvSpPr>
        <p:spPr>
          <a:xfrm>
            <a:off x="457200" y="1600200"/>
            <a:ext cx="8001000" cy="4800600"/>
          </a:xfrm>
        </p:spPr>
        <p:txBody>
          <a:bodyPr>
            <a:normAutofit/>
          </a:bodyPr>
          <a:lstStyle/>
          <a:p>
            <a:pPr marL="571500" indent="-457200">
              <a:buFont typeface="+mj-lt"/>
              <a:buAutoNum type="arabicPeriod"/>
            </a:pPr>
            <a:r>
              <a:rPr lang="en-US" sz="2800" b="1" dirty="0" smtClean="0">
                <a:solidFill>
                  <a:srgbClr val="C00000"/>
                </a:solidFill>
              </a:rPr>
              <a:t>Bedroom (With Attached Bath)</a:t>
            </a:r>
          </a:p>
          <a:p>
            <a:pPr marL="571500" indent="-457200">
              <a:buNone/>
            </a:pPr>
            <a:endParaRPr lang="en-US" sz="2800" b="1" dirty="0" smtClean="0">
              <a:solidFill>
                <a:srgbClr val="C00000"/>
              </a:solidFill>
            </a:endParaRPr>
          </a:p>
          <a:p>
            <a:r>
              <a:rPr lang="en-US" sz="2400" b="1" dirty="0" smtClean="0"/>
              <a:t>For a small house </a:t>
            </a:r>
          </a:p>
          <a:p>
            <a:pPr marL="114300" indent="0">
              <a:buNone/>
            </a:pPr>
            <a:r>
              <a:rPr lang="en-US" sz="2400" b="1" dirty="0"/>
              <a:t>	</a:t>
            </a:r>
            <a:r>
              <a:rPr lang="en-US" sz="2400" b="1" dirty="0" smtClean="0"/>
              <a:t>Minimum size 	=	8’-6’’ x 12’-0’’ (100Ft</a:t>
            </a:r>
            <a:r>
              <a:rPr lang="en-US" sz="2400" b="1" baseline="30000" dirty="0" smtClean="0"/>
              <a:t>2</a:t>
            </a:r>
            <a:r>
              <a:rPr lang="en-US" sz="2400" b="1" dirty="0" smtClean="0"/>
              <a:t>)</a:t>
            </a:r>
            <a:r>
              <a:rPr lang="en-US" sz="2400" b="1" dirty="0"/>
              <a:t>	</a:t>
            </a:r>
            <a:r>
              <a:rPr lang="en-US" sz="2400" b="1" dirty="0" smtClean="0"/>
              <a:t>Reasonable size	=	12’-0’’ x 15’-0’’(</a:t>
            </a:r>
            <a:r>
              <a:rPr lang="en-US" sz="2400" b="1" dirty="0"/>
              <a:t>100Ft</a:t>
            </a:r>
            <a:r>
              <a:rPr lang="en-US" sz="2400" b="1" baseline="30000" dirty="0"/>
              <a:t>2</a:t>
            </a:r>
            <a:r>
              <a:rPr lang="en-US" sz="2400" b="1" dirty="0" smtClean="0"/>
              <a:t>)</a:t>
            </a:r>
          </a:p>
          <a:p>
            <a:pPr marL="114300" indent="0">
              <a:buNone/>
            </a:pPr>
            <a:r>
              <a:rPr lang="en-US" sz="2400" b="1" dirty="0"/>
              <a:t>	</a:t>
            </a:r>
            <a:r>
              <a:rPr lang="en-US" sz="2400" b="1" dirty="0" smtClean="0"/>
              <a:t>Bathroom (Minimum size)   =  (30Ft</a:t>
            </a:r>
            <a:r>
              <a:rPr lang="en-US" sz="2400" b="1" baseline="30000" dirty="0" smtClean="0"/>
              <a:t>2</a:t>
            </a:r>
            <a:r>
              <a:rPr lang="en-US" sz="2400" b="1" dirty="0" smtClean="0"/>
              <a:t>) 5’ x 6’</a:t>
            </a:r>
          </a:p>
          <a:p>
            <a:pPr marL="114300" indent="0">
              <a:buNone/>
            </a:pPr>
            <a:endParaRPr lang="en-US" sz="2400" b="1" dirty="0"/>
          </a:p>
          <a:p>
            <a:r>
              <a:rPr lang="en-US" sz="2400" b="1" dirty="0" smtClean="0"/>
              <a:t>At least one side of it must be towards the open side for better ventilation.</a:t>
            </a:r>
            <a:endParaRPr lang="en-US" sz="2400" b="1" dirty="0"/>
          </a:p>
        </p:txBody>
      </p:sp>
    </p:spTree>
    <p:extLst>
      <p:ext uri="{BB962C8B-B14F-4D97-AF65-F5344CB8AC3E}">
        <p14:creationId xmlns:p14="http://schemas.microsoft.com/office/powerpoint/2010/main" xmlns="" val="1139054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620000" cy="1935162"/>
          </a:xfrm>
        </p:spPr>
        <p:txBody>
          <a:bodyPr/>
          <a:lstStyle/>
          <a:p>
            <a:r>
              <a:rPr lang="en-US" sz="4800" b="1" dirty="0"/>
              <a:t/>
            </a:r>
            <a:br>
              <a:rPr lang="en-US" sz="4800" b="1" dirty="0"/>
            </a:br>
            <a:endParaRPr lang="en-US" dirty="0"/>
          </a:p>
        </p:txBody>
      </p:sp>
      <p:sp>
        <p:nvSpPr>
          <p:cNvPr id="3" name="Content Placeholder 2"/>
          <p:cNvSpPr>
            <a:spLocks noGrp="1"/>
          </p:cNvSpPr>
          <p:nvPr>
            <p:ph idx="4294967295"/>
          </p:nvPr>
        </p:nvSpPr>
        <p:spPr>
          <a:xfrm>
            <a:off x="304800" y="381000"/>
            <a:ext cx="7620000" cy="4800600"/>
          </a:xfrm>
        </p:spPr>
        <p:txBody>
          <a:bodyPr>
            <a:noAutofit/>
          </a:bodyPr>
          <a:lstStyle/>
          <a:p>
            <a:r>
              <a:rPr lang="en-US" sz="3200" b="1" dirty="0" smtClean="0"/>
              <a:t>Sometimes a small portion called </a:t>
            </a:r>
            <a:r>
              <a:rPr lang="en-US" sz="3200" b="1" i="1" dirty="0" smtClean="0">
                <a:solidFill>
                  <a:srgbClr val="C00000"/>
                </a:solidFill>
              </a:rPr>
              <a:t>DRESSING</a:t>
            </a:r>
            <a:r>
              <a:rPr lang="en-US" sz="3200" b="1" i="1" dirty="0" smtClean="0"/>
              <a:t> </a:t>
            </a:r>
            <a:r>
              <a:rPr lang="en-US" sz="3200" b="1" dirty="0" smtClean="0"/>
              <a:t>is also provided close to the bathroom. Passage of the bathroom should be through the dressing.</a:t>
            </a:r>
          </a:p>
          <a:p>
            <a:endParaRPr lang="en-US" sz="3200" b="1" i="1" dirty="0"/>
          </a:p>
          <a:p>
            <a:r>
              <a:rPr lang="en-US" sz="3200" b="1" i="1" dirty="0" smtClean="0"/>
              <a:t>Area of dressing 	= 	Around 25</a:t>
            </a:r>
            <a:r>
              <a:rPr lang="en-US" sz="3200" b="1" dirty="0" smtClean="0"/>
              <a:t>Ft</a:t>
            </a:r>
            <a:r>
              <a:rPr lang="en-US" sz="3200" b="1" baseline="30000" dirty="0" smtClean="0"/>
              <a:t>2</a:t>
            </a:r>
          </a:p>
          <a:p>
            <a:r>
              <a:rPr lang="en-US" sz="3200" b="1" dirty="0" smtClean="0"/>
              <a:t>Cupboards must be provided in each bedroom or dressing </a:t>
            </a:r>
          </a:p>
          <a:p>
            <a:endParaRPr lang="en-US" sz="3200" b="1" dirty="0"/>
          </a:p>
          <a:p>
            <a:r>
              <a:rPr lang="en-US" sz="3200" b="1" dirty="0" smtClean="0"/>
              <a:t>The minimum depth of the cupboard should be 21’’.</a:t>
            </a:r>
            <a:endParaRPr lang="en-US" sz="3200" b="1" dirty="0"/>
          </a:p>
        </p:txBody>
      </p:sp>
    </p:spTree>
    <p:extLst>
      <p:ext uri="{BB962C8B-B14F-4D97-AF65-F5344CB8AC3E}">
        <p14:creationId xmlns:p14="http://schemas.microsoft.com/office/powerpoint/2010/main" xmlns="" val="3325218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278</TotalTime>
  <Words>1375</Words>
  <Application>Microsoft Office PowerPoint</Application>
  <PresentationFormat>On-screen Show (4:3)</PresentationFormat>
  <Paragraphs>183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Design of a House</vt:lpstr>
      <vt:lpstr>Architectural Design of Buidings</vt:lpstr>
      <vt:lpstr>Inter-Conversion of units</vt:lpstr>
      <vt:lpstr>Slide 4</vt:lpstr>
      <vt:lpstr>Most Common Restriction </vt:lpstr>
      <vt:lpstr>Most Common Restriction </vt:lpstr>
      <vt:lpstr>Most Common Restriction (Contd.) </vt:lpstr>
      <vt:lpstr>Components of a Modern House</vt:lpstr>
      <vt:lpstr> </vt:lpstr>
      <vt:lpstr>Components of a Modern House</vt:lpstr>
      <vt:lpstr>Components of a Modern House</vt:lpstr>
      <vt:lpstr>Components of a Modern House</vt:lpstr>
      <vt:lpstr>Components of a Modern House</vt:lpstr>
      <vt:lpstr>Components of a Modern House</vt:lpstr>
      <vt:lpstr>Components of a Modern House</vt:lpstr>
      <vt:lpstr>Components of a Modern House</vt:lpstr>
      <vt:lpstr>Components of a Modern House</vt:lpstr>
      <vt:lpstr>Components of a Modern House</vt:lpstr>
      <vt:lpstr>Orientation</vt:lpstr>
      <vt:lpstr>How to adjust plans of ordinary Building</vt:lpstr>
      <vt:lpstr>How to adjust plans of ordinary Building</vt:lpstr>
      <vt:lpstr>Types of Civil Engineering Drawings</vt:lpstr>
      <vt:lpstr>Submission Drawing </vt:lpstr>
      <vt:lpstr>Site Plan </vt:lpstr>
      <vt:lpstr>Location plan </vt:lpstr>
      <vt:lpstr>Slide 26</vt:lpstr>
      <vt:lpstr>Working Drawings </vt:lpstr>
      <vt:lpstr>2- Structural Working Drawings</vt:lpstr>
      <vt:lpstr>3- Completion drawings (As built Drawings)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a House</dc:title>
  <dc:creator>Ali Ajwad</dc:creator>
  <cp:lastModifiedBy>Administrator</cp:lastModifiedBy>
  <cp:revision>35</cp:revision>
  <dcterms:created xsi:type="dcterms:W3CDTF">2013-01-04T17:23:55Z</dcterms:created>
  <dcterms:modified xsi:type="dcterms:W3CDTF">2013-02-06T06:02:29Z</dcterms:modified>
</cp:coreProperties>
</file>