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25" r:id="rId3"/>
    <p:sldId id="320" r:id="rId4"/>
    <p:sldId id="322" r:id="rId5"/>
    <p:sldId id="323" r:id="rId6"/>
    <p:sldId id="324" r:id="rId7"/>
    <p:sldId id="326" r:id="rId8"/>
    <p:sldId id="31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10800000">
            <a:off x="-132522" y="5342967"/>
            <a:ext cx="9448800" cy="1707187"/>
          </a:xfrm>
          <a:prstGeom prst="rect">
            <a:avLst/>
          </a:prstGeom>
          <a:solidFill>
            <a:srgbClr val="0074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561818" y="1777348"/>
            <a:ext cx="7772400" cy="1146675"/>
          </a:xfrm>
          <a:prstGeom prst="rect">
            <a:avLst/>
          </a:prstGeom>
        </p:spPr>
        <p:txBody>
          <a:bodyPr anchor="b"/>
          <a:lstStyle>
            <a:lvl1pPr algn="ctr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lang="en-US" sz="4400" b="1" i="0" kern="1200" spc="300" dirty="0" smtClean="0">
                <a:solidFill>
                  <a:srgbClr val="0082C3"/>
                </a:solidFill>
                <a:latin typeface="Arial"/>
                <a:ea typeface="+mn-ea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561818" y="3532643"/>
            <a:ext cx="7772400" cy="756052"/>
          </a:xfrm>
          <a:prstGeom prst="rect">
            <a:avLst/>
          </a:prstGeom>
        </p:spPr>
        <p:txBody>
          <a:bodyPr anchor="t"/>
          <a:lstStyle>
            <a:lvl1pPr algn="ctr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lang="en-US" sz="2000" b="0" i="0" kern="1200" spc="300" dirty="0" smtClean="0">
                <a:solidFill>
                  <a:srgbClr val="0082C3"/>
                </a:solidFill>
                <a:latin typeface="Arial"/>
                <a:ea typeface="+mn-ea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5737964"/>
            <a:ext cx="3771900" cy="7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30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list -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0" y="-4"/>
            <a:ext cx="9144000" cy="860082"/>
          </a:xfrm>
          <a:prstGeom prst="rect">
            <a:avLst/>
          </a:prstGeom>
          <a:solidFill>
            <a:srgbClr val="00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3743" y="1339096"/>
            <a:ext cx="8256257" cy="43187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991763" y="0"/>
            <a:ext cx="6898740" cy="860079"/>
          </a:xfrm>
          <a:prstGeom prst="rect">
            <a:avLst/>
          </a:prstGeom>
        </p:spPr>
        <p:txBody>
          <a:bodyPr anchor="ctr"/>
          <a:lstStyle>
            <a:lvl1pPr algn="r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lang="en-US" sz="2400" b="1" i="0" kern="1200" spc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8" y="248776"/>
            <a:ext cx="1885950" cy="36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8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ed list - Titl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0" y="-4"/>
            <a:ext cx="9144000" cy="860082"/>
          </a:xfrm>
          <a:prstGeom prst="rect">
            <a:avLst/>
          </a:prstGeom>
          <a:solidFill>
            <a:srgbClr val="00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21549" y="1092238"/>
            <a:ext cx="7134431" cy="771783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solidFill>
                  <a:srgbClr val="0082C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3743" y="2209046"/>
            <a:ext cx="8256257" cy="43187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46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0" y="-4"/>
            <a:ext cx="9144000" cy="860082"/>
          </a:xfrm>
          <a:prstGeom prst="rect">
            <a:avLst/>
          </a:prstGeom>
          <a:solidFill>
            <a:srgbClr val="00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21549" y="1237093"/>
            <a:ext cx="7134431" cy="771783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solidFill>
                  <a:srgbClr val="0082C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21550" y="2164125"/>
            <a:ext cx="7134430" cy="365141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25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1131683"/>
            <a:ext cx="9144000" cy="57453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0" y="-4"/>
            <a:ext cx="9144000" cy="860082"/>
          </a:xfrm>
          <a:prstGeom prst="rect">
            <a:avLst/>
          </a:prstGeom>
          <a:solidFill>
            <a:srgbClr val="00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8" y="248776"/>
            <a:ext cx="1885950" cy="362521"/>
          </a:xfrm>
          <a:prstGeom prst="rect">
            <a:avLst/>
          </a:prstGeom>
        </p:spPr>
      </p:pic>
      <p:sp>
        <p:nvSpPr>
          <p:cNvPr id="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991763" y="0"/>
            <a:ext cx="6898740" cy="860079"/>
          </a:xfrm>
          <a:prstGeom prst="rect">
            <a:avLst/>
          </a:prstGeom>
        </p:spPr>
        <p:txBody>
          <a:bodyPr anchor="ctr"/>
          <a:lstStyle>
            <a:lvl1pPr algn="r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lang="en-US" sz="2400" b="1" i="0" kern="1200" spc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7690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0" y="-4"/>
            <a:ext cx="9144000" cy="860082"/>
          </a:xfrm>
          <a:prstGeom prst="rect">
            <a:avLst/>
          </a:prstGeom>
          <a:solidFill>
            <a:srgbClr val="00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8" y="248776"/>
            <a:ext cx="1885950" cy="36252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33743" y="2209046"/>
            <a:ext cx="8256257" cy="43187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9489" y="1019904"/>
            <a:ext cx="6710893" cy="895517"/>
          </a:xfrm>
          <a:prstGeom prst="rect">
            <a:avLst/>
          </a:prstGeom>
        </p:spPr>
        <p:txBody>
          <a:bodyPr/>
          <a:lstStyle>
            <a:lvl1pPr algn="l">
              <a:defRPr sz="3600" b="1" i="0">
                <a:solidFill>
                  <a:srgbClr val="0082C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991763" y="0"/>
            <a:ext cx="6898740" cy="860079"/>
          </a:xfrm>
          <a:prstGeom prst="rect">
            <a:avLst/>
          </a:prstGeom>
        </p:spPr>
        <p:txBody>
          <a:bodyPr anchor="ctr"/>
          <a:lstStyle>
            <a:lvl1pPr algn="r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lang="en-US" sz="2400" b="1" i="0" kern="1200" spc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65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G 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1013988"/>
            <a:ext cx="4499474" cy="58440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510416" y="1013988"/>
            <a:ext cx="4611688" cy="58590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0" y="-4"/>
            <a:ext cx="9144000" cy="860082"/>
          </a:xfrm>
          <a:prstGeom prst="rect">
            <a:avLst/>
          </a:prstGeom>
          <a:solidFill>
            <a:srgbClr val="00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8" y="248776"/>
            <a:ext cx="1885950" cy="362521"/>
          </a:xfrm>
          <a:prstGeom prst="rect">
            <a:avLst/>
          </a:prstGeom>
        </p:spPr>
      </p:pic>
      <p:sp>
        <p:nvSpPr>
          <p:cNvPr id="9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991763" y="0"/>
            <a:ext cx="6898740" cy="860079"/>
          </a:xfrm>
          <a:prstGeom prst="rect">
            <a:avLst/>
          </a:prstGeom>
        </p:spPr>
        <p:txBody>
          <a:bodyPr anchor="ctr"/>
          <a:lstStyle>
            <a:lvl1pPr algn="r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lang="en-US" sz="2400" b="1" i="0" kern="1200" spc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74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6004" y="860079"/>
            <a:ext cx="4536420" cy="5997921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0" y="-4"/>
            <a:ext cx="9144000" cy="860082"/>
          </a:xfrm>
          <a:prstGeom prst="rect">
            <a:avLst/>
          </a:prstGeom>
          <a:solidFill>
            <a:srgbClr val="00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79950" y="1068388"/>
            <a:ext cx="4210050" cy="54594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82C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8" y="248776"/>
            <a:ext cx="1885950" cy="362521"/>
          </a:xfrm>
          <a:prstGeom prst="rect">
            <a:avLst/>
          </a:prstGeom>
        </p:spPr>
      </p:pic>
      <p:sp>
        <p:nvSpPr>
          <p:cNvPr id="9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991763" y="0"/>
            <a:ext cx="6898740" cy="860079"/>
          </a:xfrm>
          <a:prstGeom prst="rect">
            <a:avLst/>
          </a:prstGeom>
        </p:spPr>
        <p:txBody>
          <a:bodyPr anchor="ctr"/>
          <a:lstStyle>
            <a:lvl1pPr algn="r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lang="en-US" sz="2400" b="1" i="0" kern="1200" spc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564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double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49489" y="1019904"/>
            <a:ext cx="6710893" cy="895517"/>
          </a:xfrm>
          <a:prstGeom prst="rect">
            <a:avLst/>
          </a:prstGeom>
        </p:spPr>
        <p:txBody>
          <a:bodyPr/>
          <a:lstStyle>
            <a:lvl1pPr algn="l">
              <a:defRPr sz="3600" b="1" i="0">
                <a:solidFill>
                  <a:srgbClr val="0082C3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49488" y="2133630"/>
            <a:ext cx="6710893" cy="434337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0082C3"/>
                </a:solidFill>
                <a:latin typeface="Arial"/>
                <a:cs typeface="Arial"/>
              </a:defRPr>
            </a:lvl1pPr>
            <a:lvl2pPr>
              <a:defRPr sz="2400" b="0" i="0">
                <a:solidFill>
                  <a:srgbClr val="0082C3"/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rgbClr val="0082C3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rgbClr val="0082C3"/>
                </a:solidFill>
                <a:latin typeface="Arial"/>
                <a:cs typeface="Arial"/>
              </a:defRPr>
            </a:lvl4pPr>
            <a:lvl5pPr>
              <a:defRPr sz="1800" b="0" i="0">
                <a:solidFill>
                  <a:srgbClr val="0082C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0" y="-4"/>
            <a:ext cx="9144000" cy="860082"/>
          </a:xfrm>
          <a:prstGeom prst="rect">
            <a:avLst/>
          </a:prstGeom>
          <a:solidFill>
            <a:srgbClr val="0082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8" y="248776"/>
            <a:ext cx="1885950" cy="362521"/>
          </a:xfrm>
          <a:prstGeom prst="rect">
            <a:avLst/>
          </a:prstGeom>
        </p:spPr>
      </p:pic>
      <p:sp>
        <p:nvSpPr>
          <p:cNvPr id="8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1991763" y="0"/>
            <a:ext cx="6898740" cy="860079"/>
          </a:xfrm>
          <a:prstGeom prst="rect">
            <a:avLst/>
          </a:prstGeom>
        </p:spPr>
        <p:txBody>
          <a:bodyPr anchor="ctr"/>
          <a:lstStyle>
            <a:lvl1pPr algn="r" defTabSz="457200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lang="en-US" sz="2400" b="1" i="0" kern="1200" spc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2pPr>
            <a:lvl3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3pPr>
            <a:lvl4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 smtClean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4pPr>
            <a:lvl5pPr algn="l" defTabSz="457200" rtl="0" fontAlgn="base">
              <a:spcBef>
                <a:spcPct val="20000"/>
              </a:spcBef>
              <a:spcAft>
                <a:spcPct val="0"/>
              </a:spcAft>
              <a:defRPr lang="en-US" sz="1600" kern="1200" dirty="0">
                <a:solidFill>
                  <a:schemeClr val="bg2"/>
                </a:solidFill>
                <a:latin typeface="Helvetica Neue Bold Condensed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20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14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92207" y="1052736"/>
            <a:ext cx="8256257" cy="5184576"/>
          </a:xfrm>
        </p:spPr>
        <p:txBody>
          <a:bodyPr/>
          <a:lstStyle/>
          <a:p>
            <a:pPr marL="0" indent="0" algn="ctr">
              <a:buNone/>
            </a:pPr>
            <a:r>
              <a:rPr lang="en-NZ" sz="4800" dirty="0"/>
              <a:t>Post-earthquake Building Usability </a:t>
            </a:r>
            <a:r>
              <a:rPr lang="en-NZ" sz="4800" dirty="0" smtClean="0"/>
              <a:t>Assessment</a:t>
            </a:r>
          </a:p>
          <a:p>
            <a:pPr marL="0" indent="0" algn="ctr">
              <a:buNone/>
            </a:pPr>
            <a:endParaRPr lang="en-NZ" sz="4800" dirty="0" smtClean="0"/>
          </a:p>
          <a:p>
            <a:pPr marL="0" indent="0" algn="ctr">
              <a:buNone/>
            </a:pPr>
            <a:r>
              <a:rPr lang="en-NZ" sz="4800" dirty="0" smtClean="0"/>
              <a:t>Level 1: Rapid Evaluation</a:t>
            </a:r>
          </a:p>
          <a:p>
            <a:pPr marL="0" indent="0" algn="ctr">
              <a:buNone/>
            </a:pPr>
            <a:r>
              <a:rPr lang="en-NZ" sz="4800" dirty="0" smtClean="0"/>
              <a:t>Geotechnical Issues</a:t>
            </a:r>
          </a:p>
          <a:p>
            <a:pPr marL="0" indent="0" algn="ctr">
              <a:buNone/>
            </a:pPr>
            <a:endParaRPr lang="en-NZ" sz="2400" dirty="0" smtClean="0"/>
          </a:p>
          <a:p>
            <a:pPr marL="0" indent="0" algn="ctr">
              <a:buNone/>
            </a:pPr>
            <a:r>
              <a:rPr lang="en-NZ" sz="2400" dirty="0" smtClean="0"/>
              <a:t>Jitendra Bothara</a:t>
            </a:r>
          </a:p>
          <a:p>
            <a:pPr marL="0" indent="0" algn="ctr">
              <a:buNone/>
            </a:pPr>
            <a:endParaRPr lang="en-NZ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06989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67544" y="5805264"/>
            <a:ext cx="8256257" cy="648072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Unsafe/ Restricted </a:t>
            </a:r>
            <a:r>
              <a:rPr lang="en-NZ" dirty="0" smtClean="0"/>
              <a:t>use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 smtClean="0"/>
              <a:t>Rock fall</a:t>
            </a:r>
            <a:endParaRPr lang="en-NZ" dirty="0"/>
          </a:p>
        </p:txBody>
      </p:sp>
      <p:pic>
        <p:nvPicPr>
          <p:cNvPr id="2050" name="Picture 2" descr="http://blogs.agu.org/landslideblog/files/2015/05/15_05-Nepal-earthquak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11626"/>
            <a:ext cx="56864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46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5536" y="5121188"/>
            <a:ext cx="8256257" cy="1268855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Assess </a:t>
            </a:r>
            <a:r>
              <a:rPr lang="en-NZ" dirty="0" smtClean="0"/>
              <a:t>uphill area</a:t>
            </a:r>
          </a:p>
          <a:p>
            <a:pPr marL="0" indent="0">
              <a:buNone/>
            </a:pPr>
            <a:r>
              <a:rPr lang="en-NZ" dirty="0" smtClean="0"/>
              <a:t>Building specific </a:t>
            </a:r>
            <a:r>
              <a:rPr lang="en-NZ" dirty="0" smtClean="0"/>
              <a:t>assessment</a:t>
            </a:r>
          </a:p>
          <a:p>
            <a:pPr marL="0" indent="0">
              <a:buNone/>
            </a:pPr>
            <a:r>
              <a:rPr lang="en-NZ" dirty="0"/>
              <a:t>Unsafe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 smtClean="0"/>
              <a:t>Rock fall</a:t>
            </a:r>
            <a:endParaRPr lang="en-NZ" dirty="0"/>
          </a:p>
        </p:txBody>
      </p:sp>
      <p:pic>
        <p:nvPicPr>
          <p:cNvPr id="1026" name="Picture 2" descr="Earthquake-Hit Nepal at High Risk of Landslides in Coming Weeks: 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72" y="968091"/>
            <a:ext cx="6748783" cy="415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296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67544" y="5010775"/>
            <a:ext cx="8256257" cy="1584851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Unsafe</a:t>
            </a:r>
          </a:p>
          <a:p>
            <a:pPr marL="0" indent="0">
              <a:buNone/>
            </a:pPr>
            <a:r>
              <a:rPr lang="en-NZ" dirty="0" smtClean="0"/>
              <a:t>Inspected/ </a:t>
            </a:r>
            <a:r>
              <a:rPr lang="en-NZ" dirty="0" err="1" smtClean="0"/>
              <a:t>Occupiable</a:t>
            </a: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Difficult to know until uphill area assessed </a:t>
            </a:r>
          </a:p>
          <a:p>
            <a:pPr marL="0" indent="0">
              <a:buNone/>
            </a:pPr>
            <a:endParaRPr lang="en-NZ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 smtClean="0"/>
              <a:t>Landslide</a:t>
            </a:r>
            <a:endParaRPr lang="en-NZ" dirty="0"/>
          </a:p>
        </p:txBody>
      </p:sp>
      <p:pic>
        <p:nvPicPr>
          <p:cNvPr id="3074" name="Picture 2" descr="http://blogs.agu.org/landslideblog/files/2011/03/11_03-Chakk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13" y="1052736"/>
            <a:ext cx="5472608" cy="39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441133" y="2636912"/>
            <a:ext cx="643035" cy="1440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35896" y="2636912"/>
            <a:ext cx="648072" cy="12958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830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5536" y="4783741"/>
            <a:ext cx="8256257" cy="1764196"/>
          </a:xfrm>
        </p:spPr>
        <p:txBody>
          <a:bodyPr/>
          <a:lstStyle/>
          <a:p>
            <a:r>
              <a:rPr lang="en-NZ" dirty="0" smtClean="0"/>
              <a:t>Unequal settlement of ground</a:t>
            </a:r>
          </a:p>
          <a:p>
            <a:pPr lvl="1"/>
            <a:r>
              <a:rPr lang="en-NZ" dirty="0" smtClean="0"/>
              <a:t>Unsafe/ Entry Restricted</a:t>
            </a:r>
          </a:p>
          <a:p>
            <a:r>
              <a:rPr lang="en-NZ" dirty="0" smtClean="0"/>
              <a:t>Equal settlement</a:t>
            </a:r>
          </a:p>
          <a:p>
            <a:pPr lvl="1"/>
            <a:r>
              <a:rPr lang="en-NZ" dirty="0" smtClean="0"/>
              <a:t>Inspected/ </a:t>
            </a:r>
            <a:r>
              <a:rPr lang="en-NZ" dirty="0" err="1" smtClean="0"/>
              <a:t>Occupiable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 smtClean="0"/>
              <a:t>Ground settlement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12361"/>
            <a:ext cx="5579721" cy="418479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572000" y="476672"/>
            <a:ext cx="1152128" cy="1152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195736" y="1052736"/>
            <a:ext cx="1152128" cy="20882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54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39552" y="5244341"/>
            <a:ext cx="8256257" cy="1321802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Unsafe/ Restricted entry</a:t>
            </a:r>
          </a:p>
          <a:p>
            <a:pPr marL="0" indent="0">
              <a:buNone/>
            </a:pPr>
            <a:r>
              <a:rPr lang="en-NZ" dirty="0" smtClean="0"/>
              <a:t>Inspected safe to occupy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 smtClean="0"/>
              <a:t>Ground settlement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60079"/>
            <a:ext cx="5580112" cy="418508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915816" y="620688"/>
            <a:ext cx="1008112" cy="1584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084168" y="324036"/>
            <a:ext cx="1008112" cy="1584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18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The information presented here have been pulled from various sources. This fact has been acknowledged.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 smtClean="0"/>
              <a:t>Acknowledgement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44153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51520" y="2780928"/>
            <a:ext cx="8638480" cy="1513840"/>
          </a:xfrm>
        </p:spPr>
        <p:txBody>
          <a:bodyPr/>
          <a:lstStyle/>
          <a:p>
            <a:pPr marL="0" indent="0">
              <a:buNone/>
            </a:pPr>
            <a:r>
              <a:rPr lang="en-NZ" sz="8000" b="1" dirty="0" smtClean="0"/>
              <a:t>ANY QUESTION?</a:t>
            </a:r>
            <a:endParaRPr lang="en-NZ" sz="8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9893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2014">
  <a:themeElements>
    <a:clrScheme name="Miyamoto">
      <a:dk1>
        <a:srgbClr val="959595"/>
      </a:dk1>
      <a:lt1>
        <a:srgbClr val="FFFFFF"/>
      </a:lt1>
      <a:dk2>
        <a:srgbClr val="0093D0"/>
      </a:dk2>
      <a:lt2>
        <a:srgbClr val="EEECE1"/>
      </a:lt2>
      <a:accent1>
        <a:srgbClr val="0093D0"/>
      </a:accent1>
      <a:accent2>
        <a:srgbClr val="959595"/>
      </a:accent2>
      <a:accent3>
        <a:srgbClr val="000000"/>
      </a:accent3>
      <a:accent4>
        <a:srgbClr val="FAC08F"/>
      </a:accent4>
      <a:accent5>
        <a:srgbClr val="4BACC6"/>
      </a:accent5>
      <a:accent6>
        <a:srgbClr val="959595"/>
      </a:accent6>
      <a:hlink>
        <a:srgbClr val="17365D"/>
      </a:hlink>
      <a:folHlink>
        <a:srgbClr val="1F49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86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Helvetica Neue Bold Condensed</vt:lpstr>
      <vt:lpstr>Powerpoint_2014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Weir</dc:creator>
  <cp:lastModifiedBy>Jitentra</cp:lastModifiedBy>
  <cp:revision>66</cp:revision>
  <dcterms:created xsi:type="dcterms:W3CDTF">2014-09-28T19:21:54Z</dcterms:created>
  <dcterms:modified xsi:type="dcterms:W3CDTF">2015-05-06T04:01:25Z</dcterms:modified>
</cp:coreProperties>
</file>