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312" r:id="rId4"/>
    <p:sldId id="287" r:id="rId5"/>
    <p:sldId id="310" r:id="rId6"/>
    <p:sldId id="311" r:id="rId7"/>
    <p:sldId id="309" r:id="rId8"/>
    <p:sldId id="291" r:id="rId9"/>
    <p:sldId id="292" r:id="rId10"/>
    <p:sldId id="307" r:id="rId11"/>
    <p:sldId id="308" r:id="rId12"/>
    <p:sldId id="317" r:id="rId13"/>
    <p:sldId id="314" r:id="rId14"/>
    <p:sldId id="318" r:id="rId15"/>
    <p:sldId id="316" r:id="rId16"/>
    <p:sldId id="320" r:id="rId17"/>
    <p:sldId id="321" r:id="rId18"/>
    <p:sldId id="296" r:id="rId19"/>
    <p:sldId id="305" r:id="rId20"/>
    <p:sldId id="31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74" d="100"/>
          <a:sy n="74"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11" name="Rectangle 10"/>
          <p:cNvSpPr/>
          <p:nvPr userDrawn="1"/>
        </p:nvSpPr>
        <p:spPr>
          <a:xfrm rot="10800000">
            <a:off x="-132522" y="5342967"/>
            <a:ext cx="9448800" cy="1707187"/>
          </a:xfrm>
          <a:prstGeom prst="rect">
            <a:avLst/>
          </a:prstGeom>
          <a:solidFill>
            <a:srgbClr val="0074A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sp>
        <p:nvSpPr>
          <p:cNvPr id="13" name="Text Placeholder 23"/>
          <p:cNvSpPr>
            <a:spLocks noGrp="1"/>
          </p:cNvSpPr>
          <p:nvPr>
            <p:ph type="body" sz="quarter" idx="12" hasCustomPrompt="1"/>
          </p:nvPr>
        </p:nvSpPr>
        <p:spPr>
          <a:xfrm>
            <a:off x="561818" y="1777348"/>
            <a:ext cx="7772400" cy="1146675"/>
          </a:xfrm>
          <a:prstGeom prst="rect">
            <a:avLst/>
          </a:prstGeom>
        </p:spPr>
        <p:txBody>
          <a:bodyPr anchor="b"/>
          <a:lstStyle>
            <a:lvl1pPr algn="ctr" defTabSz="457200" rtl="0" fontAlgn="base">
              <a:spcBef>
                <a:spcPct val="20000"/>
              </a:spcBef>
              <a:spcAft>
                <a:spcPct val="0"/>
              </a:spcAft>
              <a:buFontTx/>
              <a:buNone/>
              <a:defRPr lang="en-US" sz="4400" b="1" i="0" kern="1200" spc="300" dirty="0" smtClean="0">
                <a:solidFill>
                  <a:srgbClr val="0082C3"/>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
        <p:nvSpPr>
          <p:cNvPr id="7" name="Text Placeholder 23"/>
          <p:cNvSpPr>
            <a:spLocks noGrp="1"/>
          </p:cNvSpPr>
          <p:nvPr>
            <p:ph type="body" sz="quarter" idx="13"/>
          </p:nvPr>
        </p:nvSpPr>
        <p:spPr>
          <a:xfrm>
            <a:off x="561818" y="3532643"/>
            <a:ext cx="7772400" cy="756052"/>
          </a:xfrm>
          <a:prstGeom prst="rect">
            <a:avLst/>
          </a:prstGeom>
        </p:spPr>
        <p:txBody>
          <a:bodyPr anchor="t"/>
          <a:lstStyle>
            <a:lvl1pPr algn="ctr" defTabSz="457200" rtl="0" fontAlgn="base">
              <a:spcBef>
                <a:spcPct val="20000"/>
              </a:spcBef>
              <a:spcAft>
                <a:spcPct val="0"/>
              </a:spcAft>
              <a:buFontTx/>
              <a:buNone/>
              <a:defRPr lang="en-US" sz="2000" b="0" i="0" kern="1200" spc="300" dirty="0" smtClean="0">
                <a:solidFill>
                  <a:srgbClr val="0082C3"/>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6050" y="5737964"/>
            <a:ext cx="3771900" cy="725042"/>
          </a:xfrm>
          <a:prstGeom prst="rect">
            <a:avLst/>
          </a:prstGeom>
        </p:spPr>
      </p:pic>
    </p:spTree>
    <p:extLst>
      <p:ext uri="{BB962C8B-B14F-4D97-AF65-F5344CB8AC3E}">
        <p14:creationId xmlns:p14="http://schemas.microsoft.com/office/powerpoint/2010/main" val="862430337"/>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ed list - Title Top">
    <p:spTree>
      <p:nvGrpSpPr>
        <p:cNvPr id="1" name=""/>
        <p:cNvGrpSpPr/>
        <p:nvPr/>
      </p:nvGrpSpPr>
      <p:grpSpPr>
        <a:xfrm>
          <a:off x="0" y="0"/>
          <a:ext cx="0" cy="0"/>
          <a:chOff x="0" y="0"/>
          <a:chExt cx="0" cy="0"/>
        </a:xfrm>
      </p:grpSpPr>
      <p:sp>
        <p:nvSpPr>
          <p:cNvPr id="6" name="Rectangle 5"/>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sp>
        <p:nvSpPr>
          <p:cNvPr id="9" name="Text Placeholder 2"/>
          <p:cNvSpPr>
            <a:spLocks noGrp="1"/>
          </p:cNvSpPr>
          <p:nvPr>
            <p:ph type="body" sz="quarter" idx="14"/>
          </p:nvPr>
        </p:nvSpPr>
        <p:spPr>
          <a:xfrm>
            <a:off x="633743" y="1339096"/>
            <a:ext cx="8256257" cy="4318754"/>
          </a:xfrm>
          <a:prstGeom prst="rect">
            <a:avLst/>
          </a:prstGeom>
        </p:spPr>
        <p:txBody>
          <a:bodyPr/>
          <a:lstStyle>
            <a:lvl1pPr>
              <a:defRPr>
                <a:solidFill>
                  <a:srgbClr val="0082C3"/>
                </a:solidFill>
                <a:latin typeface="Arial" pitchFamily="34" charset="0"/>
                <a:cs typeface="Arial" pitchFamily="34" charset="0"/>
              </a:defRPr>
            </a:lvl1pPr>
            <a:lvl2pPr>
              <a:defRPr>
                <a:solidFill>
                  <a:srgbClr val="0082C3"/>
                </a:solidFill>
                <a:latin typeface="Arial" pitchFamily="34" charset="0"/>
                <a:cs typeface="Arial" pitchFamily="34" charset="0"/>
              </a:defRPr>
            </a:lvl2pPr>
            <a:lvl3pPr>
              <a:defRPr>
                <a:solidFill>
                  <a:srgbClr val="0082C3"/>
                </a:solidFill>
                <a:latin typeface="Arial" pitchFamily="34" charset="0"/>
                <a:cs typeface="Arial" pitchFamily="34" charset="0"/>
              </a:defRPr>
            </a:lvl3pPr>
            <a:lvl4pPr>
              <a:defRPr>
                <a:solidFill>
                  <a:srgbClr val="0082C3"/>
                </a:solidFill>
                <a:latin typeface="Arial" pitchFamily="34" charset="0"/>
                <a:cs typeface="Arial" pitchFamily="34" charset="0"/>
              </a:defRPr>
            </a:lvl4pPr>
            <a:lvl5pPr>
              <a:defRPr>
                <a:solidFill>
                  <a:srgbClr val="0082C3"/>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Tree>
    <p:extLst>
      <p:ext uri="{BB962C8B-B14F-4D97-AF65-F5344CB8AC3E}">
        <p14:creationId xmlns:p14="http://schemas.microsoft.com/office/powerpoint/2010/main" val="289578318"/>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ed list - Title Middle">
    <p:spTree>
      <p:nvGrpSpPr>
        <p:cNvPr id="1" name=""/>
        <p:cNvGrpSpPr/>
        <p:nvPr/>
      </p:nvGrpSpPr>
      <p:grpSpPr>
        <a:xfrm>
          <a:off x="0" y="0"/>
          <a:ext cx="0" cy="0"/>
          <a:chOff x="0" y="0"/>
          <a:chExt cx="0" cy="0"/>
        </a:xfrm>
      </p:grpSpPr>
      <p:sp>
        <p:nvSpPr>
          <p:cNvPr id="6" name="Rectangle 5"/>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sp>
        <p:nvSpPr>
          <p:cNvPr id="7" name="Title 1"/>
          <p:cNvSpPr>
            <a:spLocks noGrp="1"/>
          </p:cNvSpPr>
          <p:nvPr>
            <p:ph type="title"/>
          </p:nvPr>
        </p:nvSpPr>
        <p:spPr>
          <a:xfrm>
            <a:off x="1021549" y="1092238"/>
            <a:ext cx="7134431" cy="771783"/>
          </a:xfrm>
          <a:prstGeom prst="rect">
            <a:avLst/>
          </a:prstGeom>
        </p:spPr>
        <p:txBody>
          <a:bodyPr anchor="b"/>
          <a:lstStyle>
            <a:lvl1pPr algn="l">
              <a:defRPr sz="3600" b="1" i="0">
                <a:solidFill>
                  <a:srgbClr val="0082C3"/>
                </a:solidFill>
                <a:latin typeface="Arial"/>
                <a:cs typeface="Arial"/>
              </a:defRPr>
            </a:lvl1pPr>
          </a:lstStyle>
          <a:p>
            <a:r>
              <a:rPr lang="en-US" smtClean="0"/>
              <a:t>Click to edit Master title style</a:t>
            </a:r>
            <a:endParaRPr lang="en-US" dirty="0"/>
          </a:p>
        </p:txBody>
      </p:sp>
      <p:sp>
        <p:nvSpPr>
          <p:cNvPr id="9" name="Text Placeholder 2"/>
          <p:cNvSpPr>
            <a:spLocks noGrp="1"/>
          </p:cNvSpPr>
          <p:nvPr>
            <p:ph type="body" sz="quarter" idx="14"/>
          </p:nvPr>
        </p:nvSpPr>
        <p:spPr>
          <a:xfrm>
            <a:off x="633743" y="2209046"/>
            <a:ext cx="8256257" cy="4318754"/>
          </a:xfrm>
          <a:prstGeom prst="rect">
            <a:avLst/>
          </a:prstGeom>
        </p:spPr>
        <p:txBody>
          <a:bodyPr/>
          <a:lstStyle>
            <a:lvl1pPr>
              <a:defRPr>
                <a:solidFill>
                  <a:srgbClr val="0082C3"/>
                </a:solidFill>
                <a:latin typeface="Arial" pitchFamily="34" charset="0"/>
                <a:cs typeface="Arial" pitchFamily="34" charset="0"/>
              </a:defRPr>
            </a:lvl1pPr>
            <a:lvl2pPr>
              <a:defRPr>
                <a:solidFill>
                  <a:srgbClr val="0082C3"/>
                </a:solidFill>
                <a:latin typeface="Arial" pitchFamily="34" charset="0"/>
                <a:cs typeface="Arial" pitchFamily="34" charset="0"/>
              </a:defRPr>
            </a:lvl2pPr>
            <a:lvl3pPr>
              <a:defRPr>
                <a:solidFill>
                  <a:srgbClr val="0082C3"/>
                </a:solidFill>
                <a:latin typeface="Arial" pitchFamily="34" charset="0"/>
                <a:cs typeface="Arial" pitchFamily="34" charset="0"/>
              </a:defRPr>
            </a:lvl3pPr>
            <a:lvl4pPr>
              <a:defRPr>
                <a:solidFill>
                  <a:srgbClr val="0082C3"/>
                </a:solidFill>
                <a:latin typeface="Arial" pitchFamily="34" charset="0"/>
                <a:cs typeface="Arial" pitchFamily="34" charset="0"/>
              </a:defRPr>
            </a:lvl4pPr>
            <a:lvl5pPr>
              <a:defRPr>
                <a:solidFill>
                  <a:srgbClr val="0082C3"/>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07646232"/>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with Header">
    <p:spTree>
      <p:nvGrpSpPr>
        <p:cNvPr id="1" name=""/>
        <p:cNvGrpSpPr/>
        <p:nvPr/>
      </p:nvGrpSpPr>
      <p:grpSpPr>
        <a:xfrm>
          <a:off x="0" y="0"/>
          <a:ext cx="0" cy="0"/>
          <a:chOff x="0" y="0"/>
          <a:chExt cx="0" cy="0"/>
        </a:xfrm>
      </p:grpSpPr>
      <p:sp>
        <p:nvSpPr>
          <p:cNvPr id="6" name="Rectangle 5"/>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sp>
        <p:nvSpPr>
          <p:cNvPr id="7" name="Title 1"/>
          <p:cNvSpPr>
            <a:spLocks noGrp="1"/>
          </p:cNvSpPr>
          <p:nvPr>
            <p:ph type="title"/>
          </p:nvPr>
        </p:nvSpPr>
        <p:spPr>
          <a:xfrm>
            <a:off x="1021549" y="1237093"/>
            <a:ext cx="7134431" cy="771783"/>
          </a:xfrm>
          <a:prstGeom prst="rect">
            <a:avLst/>
          </a:prstGeom>
        </p:spPr>
        <p:txBody>
          <a:bodyPr anchor="b"/>
          <a:lstStyle>
            <a:lvl1pPr algn="l">
              <a:defRPr sz="3600" b="1" i="0">
                <a:solidFill>
                  <a:srgbClr val="0082C3"/>
                </a:solidFill>
                <a:latin typeface="Arial"/>
                <a:cs typeface="Arial"/>
              </a:defRPr>
            </a:lvl1pPr>
          </a:lstStyle>
          <a:p>
            <a:r>
              <a:rPr lang="en-US" smtClean="0"/>
              <a:t>Click to edit Master title style</a:t>
            </a:r>
            <a:endParaRPr lang="en-US" dirty="0"/>
          </a:p>
        </p:txBody>
      </p:sp>
      <p:sp>
        <p:nvSpPr>
          <p:cNvPr id="8" name="Content Placeholder 2"/>
          <p:cNvSpPr>
            <a:spLocks noGrp="1"/>
          </p:cNvSpPr>
          <p:nvPr>
            <p:ph idx="1"/>
          </p:nvPr>
        </p:nvSpPr>
        <p:spPr>
          <a:xfrm>
            <a:off x="1021550" y="2164125"/>
            <a:ext cx="7134430" cy="3651410"/>
          </a:xfrm>
          <a:prstGeom prst="rect">
            <a:avLst/>
          </a:prstGeom>
        </p:spPr>
        <p:txBody>
          <a:bodyPr/>
          <a:lstStyle>
            <a:lvl1pPr>
              <a:defRPr sz="2800" b="0" i="0">
                <a:solidFill>
                  <a:schemeClr val="bg1"/>
                </a:solidFill>
                <a:latin typeface="Arial"/>
                <a:cs typeface="Arial"/>
              </a:defRPr>
            </a:lvl1pPr>
            <a:lvl2pPr>
              <a:defRPr sz="2400" b="0" i="0">
                <a:solidFill>
                  <a:schemeClr val="bg1"/>
                </a:solidFill>
                <a:latin typeface="Arial"/>
                <a:cs typeface="Arial"/>
              </a:defRPr>
            </a:lvl2pPr>
            <a:lvl3pPr>
              <a:defRPr sz="2000" b="0" i="0">
                <a:solidFill>
                  <a:schemeClr val="bg1"/>
                </a:solidFill>
                <a:latin typeface="Arial"/>
                <a:cs typeface="Arial"/>
              </a:defRPr>
            </a:lvl3pPr>
            <a:lvl4pPr>
              <a:defRPr sz="1800" b="0" i="0">
                <a:solidFill>
                  <a:schemeClr val="bg1"/>
                </a:solidFill>
                <a:latin typeface="Arial"/>
                <a:cs typeface="Arial"/>
              </a:defRPr>
            </a:lvl4pPr>
            <a:lvl5pPr>
              <a:defRPr sz="1800" b="0" i="0">
                <a:solidFill>
                  <a:schemeClr val="bg1"/>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05225239"/>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1131683"/>
            <a:ext cx="9144000" cy="5745366"/>
          </a:xfrm>
          <a:prstGeom prst="rect">
            <a:avLst/>
          </a:prstGeom>
        </p:spPr>
        <p:txBody>
          <a:bodyPr/>
          <a:lstStyle>
            <a:lvl1pPr>
              <a:defRPr>
                <a:solidFill>
                  <a:schemeClr val="tx2"/>
                </a:solidFill>
                <a:latin typeface="Arial"/>
              </a:defRPr>
            </a:lvl1pPr>
          </a:lstStyle>
          <a:p>
            <a:r>
              <a:rPr lang="en-US" dirty="0" smtClean="0"/>
              <a:t>Click icon to add picture</a:t>
            </a:r>
            <a:endParaRPr lang="en-US" dirty="0"/>
          </a:p>
        </p:txBody>
      </p:sp>
      <p:sp>
        <p:nvSpPr>
          <p:cNvPr id="5" name="Rectangle 4"/>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
        <p:nvSpPr>
          <p:cNvPr id="6"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Tree>
    <p:extLst>
      <p:ext uri="{BB962C8B-B14F-4D97-AF65-F5344CB8AC3E}">
        <p14:creationId xmlns:p14="http://schemas.microsoft.com/office/powerpoint/2010/main" val="1027690502"/>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mage slide">
    <p:spTree>
      <p:nvGrpSpPr>
        <p:cNvPr id="1" name=""/>
        <p:cNvGrpSpPr/>
        <p:nvPr/>
      </p:nvGrpSpPr>
      <p:grpSpPr>
        <a:xfrm>
          <a:off x="0" y="0"/>
          <a:ext cx="0" cy="0"/>
          <a:chOff x="0" y="0"/>
          <a:chExt cx="0" cy="0"/>
        </a:xfrm>
      </p:grpSpPr>
      <p:sp>
        <p:nvSpPr>
          <p:cNvPr id="5" name="Rectangle 4"/>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
        <p:nvSpPr>
          <p:cNvPr id="9" name="Text Placeholder 2"/>
          <p:cNvSpPr>
            <a:spLocks noGrp="1"/>
          </p:cNvSpPr>
          <p:nvPr>
            <p:ph type="body" sz="quarter" idx="14"/>
          </p:nvPr>
        </p:nvSpPr>
        <p:spPr>
          <a:xfrm>
            <a:off x="633743" y="2209046"/>
            <a:ext cx="8256257" cy="4318754"/>
          </a:xfrm>
          <a:prstGeom prst="rect">
            <a:avLst/>
          </a:prstGeom>
        </p:spPr>
        <p:txBody>
          <a:bodyPr/>
          <a:lstStyle>
            <a:lvl1pPr>
              <a:defRPr>
                <a:solidFill>
                  <a:srgbClr val="0082C3"/>
                </a:solidFill>
                <a:latin typeface="Arial" pitchFamily="34" charset="0"/>
                <a:cs typeface="Arial" pitchFamily="34" charset="0"/>
              </a:defRPr>
            </a:lvl1pPr>
            <a:lvl2pPr>
              <a:defRPr>
                <a:solidFill>
                  <a:srgbClr val="0082C3"/>
                </a:solidFill>
                <a:latin typeface="Arial" pitchFamily="34" charset="0"/>
                <a:cs typeface="Arial" pitchFamily="34" charset="0"/>
              </a:defRPr>
            </a:lvl2pPr>
            <a:lvl3pPr>
              <a:defRPr>
                <a:solidFill>
                  <a:srgbClr val="0082C3"/>
                </a:solidFill>
                <a:latin typeface="Arial" pitchFamily="34" charset="0"/>
                <a:cs typeface="Arial" pitchFamily="34" charset="0"/>
              </a:defRPr>
            </a:lvl3pPr>
            <a:lvl4pPr>
              <a:defRPr>
                <a:solidFill>
                  <a:srgbClr val="0082C3"/>
                </a:solidFill>
                <a:latin typeface="Arial" pitchFamily="34" charset="0"/>
                <a:cs typeface="Arial" pitchFamily="34" charset="0"/>
              </a:defRPr>
            </a:lvl4pPr>
            <a:lvl5pPr>
              <a:defRPr>
                <a:solidFill>
                  <a:srgbClr val="0082C3"/>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1149489" y="1019904"/>
            <a:ext cx="6710893" cy="895517"/>
          </a:xfrm>
          <a:prstGeom prst="rect">
            <a:avLst/>
          </a:prstGeom>
        </p:spPr>
        <p:txBody>
          <a:bodyPr/>
          <a:lstStyle>
            <a:lvl1pPr algn="l">
              <a:defRPr sz="3600" b="1" i="0">
                <a:solidFill>
                  <a:srgbClr val="0082C3"/>
                </a:solidFill>
                <a:latin typeface="Arial"/>
                <a:cs typeface="Arial"/>
              </a:defRPr>
            </a:lvl1pPr>
          </a:lstStyle>
          <a:p>
            <a:r>
              <a:rPr lang="en-US" smtClean="0"/>
              <a:t>Click to edit Master title style</a:t>
            </a:r>
            <a:endParaRPr lang="en-US" dirty="0"/>
          </a:p>
        </p:txBody>
      </p:sp>
      <p:sp>
        <p:nvSpPr>
          <p:cNvPr id="11"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Tree>
    <p:extLst>
      <p:ext uri="{BB962C8B-B14F-4D97-AF65-F5344CB8AC3E}">
        <p14:creationId xmlns:p14="http://schemas.microsoft.com/office/powerpoint/2010/main" val="337665042"/>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IMG half slide">
    <p:spTree>
      <p:nvGrpSpPr>
        <p:cNvPr id="1" name=""/>
        <p:cNvGrpSpPr/>
        <p:nvPr/>
      </p:nvGrpSpPr>
      <p:grpSpPr>
        <a:xfrm>
          <a:off x="0" y="0"/>
          <a:ext cx="0" cy="0"/>
          <a:chOff x="0" y="0"/>
          <a:chExt cx="0" cy="0"/>
        </a:xfrm>
      </p:grpSpPr>
      <p:sp>
        <p:nvSpPr>
          <p:cNvPr id="4" name="Picture Placeholder 11"/>
          <p:cNvSpPr>
            <a:spLocks noGrp="1"/>
          </p:cNvSpPr>
          <p:nvPr>
            <p:ph type="pic" sz="quarter" idx="10"/>
          </p:nvPr>
        </p:nvSpPr>
        <p:spPr>
          <a:xfrm>
            <a:off x="0" y="1013988"/>
            <a:ext cx="4499474" cy="5844012"/>
          </a:xfrm>
          <a:prstGeom prst="rect">
            <a:avLst/>
          </a:prstGeom>
        </p:spPr>
        <p:txBody>
          <a:bodyPr/>
          <a:lstStyle>
            <a:lvl1pPr>
              <a:defRPr>
                <a:solidFill>
                  <a:schemeClr val="tx2"/>
                </a:solidFill>
                <a:latin typeface="Arial"/>
              </a:defRPr>
            </a:lvl1pPr>
          </a:lstStyle>
          <a:p>
            <a:r>
              <a:rPr lang="en-US" dirty="0" smtClean="0"/>
              <a:t>Click icon to add picture</a:t>
            </a:r>
            <a:endParaRPr lang="en-US" dirty="0"/>
          </a:p>
        </p:txBody>
      </p:sp>
      <p:sp>
        <p:nvSpPr>
          <p:cNvPr id="5" name="Picture Placeholder 11"/>
          <p:cNvSpPr>
            <a:spLocks noGrp="1"/>
          </p:cNvSpPr>
          <p:nvPr>
            <p:ph type="pic" sz="quarter" idx="11"/>
          </p:nvPr>
        </p:nvSpPr>
        <p:spPr>
          <a:xfrm>
            <a:off x="4510416" y="1013988"/>
            <a:ext cx="4611688" cy="5859041"/>
          </a:xfrm>
          <a:prstGeom prst="rect">
            <a:avLst/>
          </a:prstGeom>
        </p:spPr>
        <p:txBody>
          <a:bodyPr/>
          <a:lstStyle>
            <a:lvl1pPr>
              <a:defRPr>
                <a:solidFill>
                  <a:schemeClr val="tx2"/>
                </a:solidFill>
                <a:latin typeface="Arial"/>
              </a:defRPr>
            </a:lvl1pPr>
          </a:lstStyle>
          <a:p>
            <a:r>
              <a:rPr lang="en-US" dirty="0" smtClean="0"/>
              <a:t>Click icon to add picture</a:t>
            </a:r>
            <a:endParaRPr lang="en-US" dirty="0"/>
          </a:p>
        </p:txBody>
      </p:sp>
      <p:sp>
        <p:nvSpPr>
          <p:cNvPr id="8" name="Rectangle 7"/>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
        <p:nvSpPr>
          <p:cNvPr id="9"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Tree>
    <p:extLst>
      <p:ext uri="{BB962C8B-B14F-4D97-AF65-F5344CB8AC3E}">
        <p14:creationId xmlns:p14="http://schemas.microsoft.com/office/powerpoint/2010/main" val="715174032"/>
      </p:ext>
    </p:extLst>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slide">
    <p:bg>
      <p:bgPr>
        <a:solidFill>
          <a:schemeClr val="bg1"/>
        </a:solidFill>
        <a:effectLst/>
      </p:bgPr>
    </p:bg>
    <p:spTree>
      <p:nvGrpSpPr>
        <p:cNvPr id="1" name=""/>
        <p:cNvGrpSpPr/>
        <p:nvPr/>
      </p:nvGrpSpPr>
      <p:grpSpPr>
        <a:xfrm>
          <a:off x="0" y="0"/>
          <a:ext cx="0" cy="0"/>
          <a:chOff x="0" y="0"/>
          <a:chExt cx="0" cy="0"/>
        </a:xfrm>
      </p:grpSpPr>
      <p:sp>
        <p:nvSpPr>
          <p:cNvPr id="8" name="Content Placeholder 2"/>
          <p:cNvSpPr>
            <a:spLocks noGrp="1"/>
          </p:cNvSpPr>
          <p:nvPr>
            <p:ph idx="1"/>
          </p:nvPr>
        </p:nvSpPr>
        <p:spPr>
          <a:xfrm>
            <a:off x="-26004" y="860079"/>
            <a:ext cx="4536420" cy="5997921"/>
          </a:xfrm>
          <a:prstGeom prst="rect">
            <a:avLst/>
          </a:prstGeom>
        </p:spPr>
        <p:txBody>
          <a:bodyPr/>
          <a:lstStyle>
            <a:lvl1pPr>
              <a:defRPr sz="2000" b="0" i="0">
                <a:solidFill>
                  <a:schemeClr val="bg1"/>
                </a:solidFill>
                <a:latin typeface="Arial"/>
                <a:cs typeface="Arial"/>
              </a:defRPr>
            </a:lvl1pPr>
            <a:lvl2pPr>
              <a:defRPr sz="1800" b="0" i="0">
                <a:solidFill>
                  <a:schemeClr val="bg1"/>
                </a:solidFill>
                <a:latin typeface="Arial"/>
                <a:cs typeface="Arial"/>
              </a:defRPr>
            </a:lvl2pPr>
            <a:lvl3pPr>
              <a:defRPr sz="1600" b="0" i="0">
                <a:solidFill>
                  <a:schemeClr val="bg1"/>
                </a:solidFill>
                <a:latin typeface="Arial"/>
                <a:cs typeface="Arial"/>
              </a:defRPr>
            </a:lvl3pPr>
            <a:lvl4pPr>
              <a:defRPr sz="1400" b="0" i="0">
                <a:solidFill>
                  <a:schemeClr val="bg1"/>
                </a:solidFill>
                <a:latin typeface="Arial"/>
                <a:cs typeface="Arial"/>
              </a:defRPr>
            </a:lvl4pPr>
            <a:lvl5pPr>
              <a:defRPr sz="1400" b="0" i="0">
                <a:solidFill>
                  <a:schemeClr val="bg1"/>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sp>
        <p:nvSpPr>
          <p:cNvPr id="3" name="Text Placeholder 2"/>
          <p:cNvSpPr>
            <a:spLocks noGrp="1"/>
          </p:cNvSpPr>
          <p:nvPr>
            <p:ph type="body" sz="quarter" idx="14"/>
          </p:nvPr>
        </p:nvSpPr>
        <p:spPr>
          <a:xfrm>
            <a:off x="4679950" y="1068388"/>
            <a:ext cx="4210050" cy="5459412"/>
          </a:xfrm>
          <a:prstGeom prst="rect">
            <a:avLst/>
          </a:prstGeom>
        </p:spPr>
        <p:txBody>
          <a:bodyPr/>
          <a:lstStyle>
            <a:lvl1pPr>
              <a:defRPr>
                <a:solidFill>
                  <a:srgbClr val="0082C3"/>
                </a:solidFill>
                <a:latin typeface="Arial" pitchFamily="34" charset="0"/>
                <a:cs typeface="Arial" pitchFamily="34" charset="0"/>
              </a:defRPr>
            </a:lvl1pPr>
            <a:lvl2pPr>
              <a:defRPr>
                <a:solidFill>
                  <a:srgbClr val="0082C3"/>
                </a:solidFill>
                <a:latin typeface="Arial" pitchFamily="34" charset="0"/>
                <a:cs typeface="Arial" pitchFamily="34" charset="0"/>
              </a:defRPr>
            </a:lvl2pPr>
            <a:lvl3pPr>
              <a:defRPr>
                <a:solidFill>
                  <a:srgbClr val="0082C3"/>
                </a:solidFill>
                <a:latin typeface="Arial" pitchFamily="34" charset="0"/>
                <a:cs typeface="Arial" pitchFamily="34" charset="0"/>
              </a:defRPr>
            </a:lvl3pPr>
            <a:lvl4pPr>
              <a:defRPr>
                <a:solidFill>
                  <a:srgbClr val="0082C3"/>
                </a:solidFill>
                <a:latin typeface="Arial" pitchFamily="34" charset="0"/>
                <a:cs typeface="Arial" pitchFamily="34" charset="0"/>
              </a:defRPr>
            </a:lvl4pPr>
            <a:lvl5pPr>
              <a:defRPr>
                <a:solidFill>
                  <a:srgbClr val="0082C3"/>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
        <p:nvSpPr>
          <p:cNvPr id="9"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Tree>
    <p:extLst>
      <p:ext uri="{BB962C8B-B14F-4D97-AF65-F5344CB8AC3E}">
        <p14:creationId xmlns:p14="http://schemas.microsoft.com/office/powerpoint/2010/main" val="2253564183"/>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with double headings">
    <p:spTree>
      <p:nvGrpSpPr>
        <p:cNvPr id="1" name=""/>
        <p:cNvGrpSpPr/>
        <p:nvPr/>
      </p:nvGrpSpPr>
      <p:grpSpPr>
        <a:xfrm>
          <a:off x="0" y="0"/>
          <a:ext cx="0" cy="0"/>
          <a:chOff x="0" y="0"/>
          <a:chExt cx="0" cy="0"/>
        </a:xfrm>
      </p:grpSpPr>
      <p:sp>
        <p:nvSpPr>
          <p:cNvPr id="3" name="Title 1"/>
          <p:cNvSpPr>
            <a:spLocks noGrp="1"/>
          </p:cNvSpPr>
          <p:nvPr>
            <p:ph type="title"/>
          </p:nvPr>
        </p:nvSpPr>
        <p:spPr>
          <a:xfrm>
            <a:off x="1149489" y="1019904"/>
            <a:ext cx="6710893" cy="895517"/>
          </a:xfrm>
          <a:prstGeom prst="rect">
            <a:avLst/>
          </a:prstGeom>
        </p:spPr>
        <p:txBody>
          <a:bodyPr/>
          <a:lstStyle>
            <a:lvl1pPr algn="l">
              <a:defRPr sz="3600" b="1" i="0">
                <a:solidFill>
                  <a:srgbClr val="0082C3"/>
                </a:solidFill>
                <a:latin typeface="Arial"/>
                <a:cs typeface="Arial"/>
              </a:defRPr>
            </a:lvl1pPr>
          </a:lstStyle>
          <a:p>
            <a:r>
              <a:rPr lang="en-US" smtClean="0"/>
              <a:t>Click to edit Master title style</a:t>
            </a:r>
            <a:endParaRPr lang="en-US" dirty="0"/>
          </a:p>
        </p:txBody>
      </p:sp>
      <p:sp>
        <p:nvSpPr>
          <p:cNvPr id="4" name="Content Placeholder 2"/>
          <p:cNvSpPr>
            <a:spLocks noGrp="1"/>
          </p:cNvSpPr>
          <p:nvPr>
            <p:ph idx="1"/>
          </p:nvPr>
        </p:nvSpPr>
        <p:spPr>
          <a:xfrm>
            <a:off x="1149488" y="2133630"/>
            <a:ext cx="6710893" cy="4343370"/>
          </a:xfrm>
          <a:prstGeom prst="rect">
            <a:avLst/>
          </a:prstGeom>
        </p:spPr>
        <p:txBody>
          <a:bodyPr/>
          <a:lstStyle>
            <a:lvl1pPr>
              <a:defRPr sz="2800" b="0" i="0">
                <a:solidFill>
                  <a:srgbClr val="0082C3"/>
                </a:solidFill>
                <a:latin typeface="Arial"/>
                <a:cs typeface="Arial"/>
              </a:defRPr>
            </a:lvl1pPr>
            <a:lvl2pPr>
              <a:defRPr sz="2400" b="0" i="0">
                <a:solidFill>
                  <a:srgbClr val="0082C3"/>
                </a:solidFill>
                <a:latin typeface="Arial"/>
                <a:cs typeface="Arial"/>
              </a:defRPr>
            </a:lvl2pPr>
            <a:lvl3pPr>
              <a:defRPr sz="2000" b="0" i="0">
                <a:solidFill>
                  <a:srgbClr val="0082C3"/>
                </a:solidFill>
                <a:latin typeface="Arial"/>
                <a:cs typeface="Arial"/>
              </a:defRPr>
            </a:lvl3pPr>
            <a:lvl4pPr>
              <a:defRPr sz="1800" b="0" i="0">
                <a:solidFill>
                  <a:srgbClr val="0082C3"/>
                </a:solidFill>
                <a:latin typeface="Arial"/>
                <a:cs typeface="Arial"/>
              </a:defRPr>
            </a:lvl4pPr>
            <a:lvl5pPr>
              <a:defRPr sz="1800" b="0" i="0">
                <a:solidFill>
                  <a:srgbClr val="0082C3"/>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rot="10800000">
            <a:off x="0" y="-4"/>
            <a:ext cx="9144000" cy="860082"/>
          </a:xfrm>
          <a:prstGeom prst="rect">
            <a:avLst/>
          </a:prstGeom>
          <a:solidFill>
            <a:srgbClr val="0082C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srgbClr val="FFFFFF"/>
              </a:solidFill>
              <a:latin typeface="Aria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668" y="248776"/>
            <a:ext cx="1885950" cy="362521"/>
          </a:xfrm>
          <a:prstGeom prst="rect">
            <a:avLst/>
          </a:prstGeom>
        </p:spPr>
      </p:pic>
      <p:sp>
        <p:nvSpPr>
          <p:cNvPr id="8" name="Text Placeholder 23"/>
          <p:cNvSpPr>
            <a:spLocks noGrp="1"/>
          </p:cNvSpPr>
          <p:nvPr>
            <p:ph type="body" sz="quarter" idx="13" hasCustomPrompt="1"/>
          </p:nvPr>
        </p:nvSpPr>
        <p:spPr>
          <a:xfrm>
            <a:off x="1991763" y="0"/>
            <a:ext cx="6898740" cy="860079"/>
          </a:xfrm>
          <a:prstGeom prst="rect">
            <a:avLst/>
          </a:prstGeom>
        </p:spPr>
        <p:txBody>
          <a:bodyPr anchor="ctr"/>
          <a:lstStyle>
            <a:lvl1pPr algn="r" defTabSz="457200" rtl="0" fontAlgn="base">
              <a:spcBef>
                <a:spcPct val="20000"/>
              </a:spcBef>
              <a:spcAft>
                <a:spcPct val="0"/>
              </a:spcAft>
              <a:buFontTx/>
              <a:buNone/>
              <a:defRPr lang="en-US" sz="2400" b="1" i="0" kern="1200" spc="0" dirty="0" smtClean="0">
                <a:solidFill>
                  <a:schemeClr val="bg1"/>
                </a:solidFill>
                <a:latin typeface="Arial"/>
                <a:ea typeface="+mn-ea"/>
                <a:cs typeface="Arial"/>
              </a:defRPr>
            </a:lvl1pPr>
            <a:lvl2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2pPr>
            <a:lvl3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3pPr>
            <a:lvl4pPr algn="l" defTabSz="457200" rtl="0" fontAlgn="base">
              <a:spcBef>
                <a:spcPct val="20000"/>
              </a:spcBef>
              <a:spcAft>
                <a:spcPct val="0"/>
              </a:spcAft>
              <a:defRPr lang="en-US" sz="1600" kern="1200" dirty="0" smtClean="0">
                <a:solidFill>
                  <a:schemeClr val="bg2"/>
                </a:solidFill>
                <a:latin typeface="Helvetica Neue Bold Condensed"/>
                <a:ea typeface="+mn-ea"/>
                <a:cs typeface="+mn-cs"/>
              </a:defRPr>
            </a:lvl4pPr>
            <a:lvl5pPr algn="l" defTabSz="457200" rtl="0" fontAlgn="base">
              <a:spcBef>
                <a:spcPct val="20000"/>
              </a:spcBef>
              <a:spcAft>
                <a:spcPct val="0"/>
              </a:spcAft>
              <a:defRPr lang="en-US" sz="1600" kern="1200" dirty="0">
                <a:solidFill>
                  <a:schemeClr val="bg2"/>
                </a:solidFill>
                <a:latin typeface="Helvetica Neue Bold Condensed"/>
                <a:ea typeface="+mn-ea"/>
                <a:cs typeface="+mn-cs"/>
              </a:defRPr>
            </a:lvl5pPr>
          </a:lstStyle>
          <a:p>
            <a:pPr lvl="0"/>
            <a:r>
              <a:rPr lang="en-US" dirty="0" smtClean="0"/>
              <a:t>CLICK TO EDIT MASTER TEXT STYLES</a:t>
            </a:r>
          </a:p>
        </p:txBody>
      </p:sp>
    </p:spTree>
    <p:extLst>
      <p:ext uri="{BB962C8B-B14F-4D97-AF65-F5344CB8AC3E}">
        <p14:creationId xmlns:p14="http://schemas.microsoft.com/office/powerpoint/2010/main" val="162820115"/>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914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spd="med"/>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92207" y="1412776"/>
            <a:ext cx="8256257" cy="4320480"/>
          </a:xfrm>
        </p:spPr>
        <p:txBody>
          <a:bodyPr/>
          <a:lstStyle/>
          <a:p>
            <a:pPr marL="0" indent="0" algn="ctr">
              <a:buNone/>
            </a:pPr>
            <a:r>
              <a:rPr lang="en-NZ" sz="4800" dirty="0"/>
              <a:t>Post-earthquake Building Usability </a:t>
            </a:r>
            <a:r>
              <a:rPr lang="en-NZ" sz="4800" dirty="0" smtClean="0"/>
              <a:t>Assessment:</a:t>
            </a:r>
          </a:p>
          <a:p>
            <a:pPr marL="0" indent="0" algn="ctr">
              <a:buNone/>
            </a:pPr>
            <a:endParaRPr lang="en-NZ" sz="4800" dirty="0" smtClean="0"/>
          </a:p>
          <a:p>
            <a:pPr marL="0" indent="0" algn="ctr">
              <a:buNone/>
            </a:pPr>
            <a:r>
              <a:rPr lang="en-NZ" sz="4800" dirty="0" smtClean="0"/>
              <a:t>Level 1: Rapid Evaluation</a:t>
            </a:r>
          </a:p>
          <a:p>
            <a:pPr marL="0" indent="0" algn="ctr">
              <a:buNone/>
            </a:pPr>
            <a:endParaRPr lang="en-NZ" sz="2400" dirty="0" smtClean="0"/>
          </a:p>
          <a:p>
            <a:pPr marL="0" indent="0" algn="ctr">
              <a:buNone/>
            </a:pPr>
            <a:r>
              <a:rPr lang="en-NZ" sz="2400" dirty="0" smtClean="0"/>
              <a:t>Jitendra Bothara</a:t>
            </a:r>
          </a:p>
          <a:p>
            <a:pPr marL="0" indent="0" algn="ctr">
              <a:buNone/>
            </a:pPr>
            <a:endParaRPr lang="en-NZ" sz="2400" dirty="0"/>
          </a:p>
        </p:txBody>
      </p:sp>
      <p:sp>
        <p:nvSpPr>
          <p:cNvPr id="3" name="Text Placeholder 2"/>
          <p:cNvSpPr>
            <a:spLocks noGrp="1"/>
          </p:cNvSpPr>
          <p:nvPr>
            <p:ph type="body" sz="quarter" idx="13"/>
          </p:nvPr>
        </p:nvSpPr>
        <p:spPr/>
        <p:txBody>
          <a:bodyPr/>
          <a:lstStyle/>
          <a:p>
            <a:endParaRPr lang="en-NZ" dirty="0"/>
          </a:p>
        </p:txBody>
      </p:sp>
    </p:spTree>
    <p:extLst>
      <p:ext uri="{BB962C8B-B14F-4D97-AF65-F5344CB8AC3E}">
        <p14:creationId xmlns:p14="http://schemas.microsoft.com/office/powerpoint/2010/main" val="1706989494"/>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9513" y="1052736"/>
            <a:ext cx="8710488" cy="5544616"/>
          </a:xfrm>
        </p:spPr>
        <p:txBody>
          <a:bodyPr/>
          <a:lstStyle/>
          <a:p>
            <a:r>
              <a:rPr lang="en-NZ" dirty="0"/>
              <a:t>Life-safety threat</a:t>
            </a:r>
          </a:p>
          <a:p>
            <a:r>
              <a:rPr lang="en-NZ" dirty="0"/>
              <a:t>Threat of overall or partial collapse due to loss of strength, stability, or stiffness of the structural system </a:t>
            </a:r>
          </a:p>
          <a:p>
            <a:r>
              <a:rPr lang="en-NZ" dirty="0" smtClean="0"/>
              <a:t>Building or storey leaning</a:t>
            </a:r>
          </a:p>
          <a:p>
            <a:r>
              <a:rPr lang="en-NZ" dirty="0" smtClean="0"/>
              <a:t>Collapse, partial collapse or off foundation</a:t>
            </a:r>
          </a:p>
          <a:p>
            <a:r>
              <a:rPr lang="en-NZ" dirty="0" smtClean="0"/>
              <a:t>Structural damage to vertical load system</a:t>
            </a:r>
          </a:p>
          <a:p>
            <a:pPr lvl="1"/>
            <a:r>
              <a:rPr lang="en-NZ" dirty="0" smtClean="0"/>
              <a:t>Out-of-plumb walls/ columns, beam-column</a:t>
            </a:r>
          </a:p>
          <a:p>
            <a:r>
              <a:rPr lang="en-NZ" dirty="0" smtClean="0"/>
              <a:t>Structural damage to lateral load system</a:t>
            </a:r>
          </a:p>
          <a:p>
            <a:pPr lvl="1"/>
            <a:r>
              <a:rPr lang="en-NZ" dirty="0" smtClean="0"/>
              <a:t>Hinging of columns/ beams, </a:t>
            </a:r>
          </a:p>
        </p:txBody>
      </p:sp>
      <p:sp>
        <p:nvSpPr>
          <p:cNvPr id="3" name="Text Placeholder 2"/>
          <p:cNvSpPr>
            <a:spLocks noGrp="1"/>
          </p:cNvSpPr>
          <p:nvPr>
            <p:ph type="body" sz="quarter" idx="13"/>
          </p:nvPr>
        </p:nvSpPr>
        <p:spPr/>
        <p:txBody>
          <a:bodyPr/>
          <a:lstStyle/>
          <a:p>
            <a:r>
              <a:rPr lang="en-NZ" dirty="0" smtClean="0"/>
              <a:t>What we are looking for?</a:t>
            </a:r>
            <a:endParaRPr lang="en-NZ" dirty="0"/>
          </a:p>
        </p:txBody>
      </p:sp>
    </p:spTree>
    <p:extLst>
      <p:ext uri="{BB962C8B-B14F-4D97-AF65-F5344CB8AC3E}">
        <p14:creationId xmlns:p14="http://schemas.microsoft.com/office/powerpoint/2010/main" val="156970883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9513" y="980728"/>
            <a:ext cx="8710488" cy="5328592"/>
          </a:xfrm>
        </p:spPr>
        <p:txBody>
          <a:bodyPr/>
          <a:lstStyle/>
          <a:p>
            <a:r>
              <a:rPr lang="en-NZ" dirty="0"/>
              <a:t>Falling hazards – parapets, canopies, gable walls, broken windows</a:t>
            </a:r>
          </a:p>
          <a:p>
            <a:r>
              <a:rPr lang="en-NZ" dirty="0" smtClean="0"/>
              <a:t>Threat </a:t>
            </a:r>
            <a:r>
              <a:rPr lang="en-NZ" dirty="0"/>
              <a:t>posed by damage to adjacent structures or land </a:t>
            </a:r>
          </a:p>
          <a:p>
            <a:r>
              <a:rPr lang="en-NZ" dirty="0" smtClean="0"/>
              <a:t>Ground slope movement</a:t>
            </a:r>
          </a:p>
          <a:p>
            <a:pPr lvl="1"/>
            <a:r>
              <a:rPr lang="en-NZ" dirty="0" smtClean="0"/>
              <a:t>Look for ground displacement </a:t>
            </a:r>
          </a:p>
          <a:p>
            <a:pPr lvl="1"/>
            <a:r>
              <a:rPr lang="en-NZ" dirty="0" smtClean="0"/>
              <a:t>Foundation damage</a:t>
            </a:r>
          </a:p>
          <a:p>
            <a:r>
              <a:rPr lang="en-NZ" dirty="0" smtClean="0"/>
              <a:t>Other hazards such as gas, power cables, other hazardous materials</a:t>
            </a:r>
          </a:p>
          <a:p>
            <a:endParaRPr lang="en-NZ" dirty="0" smtClean="0"/>
          </a:p>
          <a:p>
            <a:pPr lvl="1"/>
            <a:endParaRPr lang="en-NZ" dirty="0" smtClean="0"/>
          </a:p>
          <a:p>
            <a:pPr lvl="1"/>
            <a:endParaRPr lang="en-NZ" dirty="0" smtClean="0"/>
          </a:p>
          <a:p>
            <a:endParaRPr lang="en-NZ" dirty="0" smtClean="0"/>
          </a:p>
          <a:p>
            <a:endParaRPr lang="en-NZ" dirty="0" smtClean="0"/>
          </a:p>
          <a:p>
            <a:endParaRPr lang="en-NZ" dirty="0"/>
          </a:p>
        </p:txBody>
      </p:sp>
      <p:sp>
        <p:nvSpPr>
          <p:cNvPr id="3" name="Text Placeholder 2"/>
          <p:cNvSpPr>
            <a:spLocks noGrp="1"/>
          </p:cNvSpPr>
          <p:nvPr>
            <p:ph type="body" sz="quarter" idx="13"/>
          </p:nvPr>
        </p:nvSpPr>
        <p:spPr/>
        <p:txBody>
          <a:bodyPr/>
          <a:lstStyle/>
          <a:p>
            <a:r>
              <a:rPr lang="en-NZ" dirty="0"/>
              <a:t>What we are looking for?</a:t>
            </a:r>
          </a:p>
        </p:txBody>
      </p:sp>
    </p:spTree>
    <p:extLst>
      <p:ext uri="{BB962C8B-B14F-4D97-AF65-F5344CB8AC3E}">
        <p14:creationId xmlns:p14="http://schemas.microsoft.com/office/powerpoint/2010/main" val="387908213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07504" y="860079"/>
            <a:ext cx="8928991" cy="5997921"/>
          </a:xfrm>
        </p:spPr>
        <p:txBody>
          <a:bodyPr/>
          <a:lstStyle/>
          <a:p>
            <a:pPr lvl="0"/>
            <a:r>
              <a:rPr lang="en-GB" dirty="0"/>
              <a:t>Inspect the entire building from outside,</a:t>
            </a:r>
            <a:endParaRPr lang="en-NZ" dirty="0"/>
          </a:p>
          <a:p>
            <a:pPr lvl="0"/>
            <a:r>
              <a:rPr lang="en-GB" dirty="0"/>
              <a:t>Examine the ground in the general area of the building for fissures, land or rock slide, slope movement,</a:t>
            </a:r>
            <a:endParaRPr lang="en-NZ" dirty="0"/>
          </a:p>
          <a:p>
            <a:pPr lvl="0"/>
            <a:r>
              <a:rPr lang="en-GB" dirty="0"/>
              <a:t>Complete the Rapid </a:t>
            </a:r>
            <a:r>
              <a:rPr lang="en-GB" dirty="0" smtClean="0"/>
              <a:t>Evaluation Form/ App</a:t>
            </a:r>
            <a:endParaRPr lang="en-NZ" dirty="0"/>
          </a:p>
          <a:p>
            <a:pPr lvl="0"/>
            <a:r>
              <a:rPr lang="en-GB" dirty="0" smtClean="0"/>
              <a:t>Provide </a:t>
            </a:r>
            <a:r>
              <a:rPr lang="en-GB" dirty="0"/>
              <a:t>brief notes </a:t>
            </a:r>
            <a:r>
              <a:rPr lang="en-GB" dirty="0" smtClean="0"/>
              <a:t>to the house owners, if that helps to reduce risk – talk to them</a:t>
            </a:r>
          </a:p>
          <a:p>
            <a:pPr lvl="0"/>
            <a:r>
              <a:rPr lang="en-GB" dirty="0" smtClean="0"/>
              <a:t>Please be aware: You are the </a:t>
            </a:r>
            <a:r>
              <a:rPr lang="en-GB" b="1" dirty="0" smtClean="0"/>
              <a:t>most knowledge person</a:t>
            </a:r>
            <a:r>
              <a:rPr lang="en-GB" dirty="0" smtClean="0"/>
              <a:t> for the house owner so provide him accurate information only.</a:t>
            </a:r>
          </a:p>
          <a:p>
            <a:pPr lvl="0"/>
            <a:endParaRPr lang="en-NZ" dirty="0"/>
          </a:p>
        </p:txBody>
      </p:sp>
      <p:sp>
        <p:nvSpPr>
          <p:cNvPr id="3" name="Text Placeholder 2"/>
          <p:cNvSpPr>
            <a:spLocks noGrp="1"/>
          </p:cNvSpPr>
          <p:nvPr>
            <p:ph type="body" sz="quarter" idx="13"/>
          </p:nvPr>
        </p:nvSpPr>
        <p:spPr/>
        <p:txBody>
          <a:bodyPr/>
          <a:lstStyle/>
          <a:p>
            <a:r>
              <a:rPr lang="en-NZ" dirty="0" smtClean="0"/>
              <a:t>Inspection Procedure</a:t>
            </a:r>
            <a:endParaRPr lang="en-NZ" dirty="0"/>
          </a:p>
        </p:txBody>
      </p:sp>
    </p:spTree>
    <p:extLst>
      <p:ext uri="{BB962C8B-B14F-4D97-AF65-F5344CB8AC3E}">
        <p14:creationId xmlns:p14="http://schemas.microsoft.com/office/powerpoint/2010/main" val="367251019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a:t>Damage </a:t>
            </a:r>
            <a:r>
              <a:rPr lang="en-GB" dirty="0" smtClean="0"/>
              <a:t>Categorisation</a:t>
            </a:r>
            <a:endParaRPr lang="en-NZ" dirty="0"/>
          </a:p>
        </p:txBody>
      </p:sp>
      <p:graphicFrame>
        <p:nvGraphicFramePr>
          <p:cNvPr id="4" name="Table 3"/>
          <p:cNvGraphicFramePr>
            <a:graphicFrameLocks noGrp="1"/>
          </p:cNvGraphicFramePr>
          <p:nvPr>
            <p:extLst>
              <p:ext uri="{D42A27DB-BD31-4B8C-83A1-F6EECF244321}">
                <p14:modId xmlns:p14="http://schemas.microsoft.com/office/powerpoint/2010/main" val="688739801"/>
              </p:ext>
            </p:extLst>
          </p:nvPr>
        </p:nvGraphicFramePr>
        <p:xfrm>
          <a:off x="0" y="1140666"/>
          <a:ext cx="9180512" cy="5091303"/>
        </p:xfrm>
        <a:graphic>
          <a:graphicData uri="http://schemas.openxmlformats.org/drawingml/2006/table">
            <a:tbl>
              <a:tblPr firstRow="1" firstCol="1" bandRow="1">
                <a:tableStyleId>{5C22544A-7EE6-4342-B048-85BDC9FD1C3A}</a:tableStyleId>
              </a:tblPr>
              <a:tblGrid>
                <a:gridCol w="851575"/>
                <a:gridCol w="889147"/>
                <a:gridCol w="1259625"/>
                <a:gridCol w="2445155"/>
                <a:gridCol w="3735010"/>
              </a:tblGrid>
              <a:tr h="421386">
                <a:tc>
                  <a:txBody>
                    <a:bodyPr/>
                    <a:lstStyle/>
                    <a:p>
                      <a:pPr>
                        <a:spcBef>
                          <a:spcPts val="300"/>
                        </a:spcBef>
                        <a:spcAft>
                          <a:spcPts val="300"/>
                        </a:spcAft>
                        <a:tabLst>
                          <a:tab pos="269875" algn="l"/>
                          <a:tab pos="540385" algn="l"/>
                        </a:tabLst>
                      </a:pPr>
                      <a:r>
                        <a:rPr lang="en-GB" sz="1400" b="1" kern="1400" dirty="0">
                          <a:effectLst/>
                        </a:rPr>
                        <a:t>Damage Intensity</a:t>
                      </a:r>
                      <a:endParaRPr lang="en-NZ" sz="1400" b="1" kern="14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400" b="1" kern="1400">
                          <a:effectLst/>
                        </a:rPr>
                        <a:t>Risk Profile</a:t>
                      </a:r>
                      <a:endParaRPr lang="en-NZ" sz="1400" b="1" kern="14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400" b="1" kern="1400">
                          <a:effectLst/>
                        </a:rPr>
                        <a:t>Posting</a:t>
                      </a:r>
                      <a:endParaRPr lang="en-NZ" sz="1400" b="1" kern="14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400" b="1" kern="1400">
                          <a:effectLst/>
                        </a:rPr>
                        <a:t>Usability Category</a:t>
                      </a:r>
                      <a:endParaRPr lang="en-NZ" sz="1400" b="1" kern="140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400" b="1" kern="1400" dirty="0">
                          <a:effectLst/>
                        </a:rPr>
                        <a:t>Details</a:t>
                      </a:r>
                      <a:endParaRPr lang="en-NZ" sz="1400" b="1" kern="14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1531" marR="31531" marT="0" marB="0"/>
                </a:tc>
              </a:tr>
              <a:tr h="746760">
                <a:tc>
                  <a:txBody>
                    <a:bodyPr/>
                    <a:lstStyle/>
                    <a:p>
                      <a:pPr>
                        <a:tabLst>
                          <a:tab pos="269875" algn="l"/>
                          <a:tab pos="540385" algn="l"/>
                        </a:tabLst>
                      </a:pPr>
                      <a:r>
                        <a:rPr lang="en-GB" sz="1400" b="1" dirty="0">
                          <a:effectLst/>
                        </a:rPr>
                        <a:t>Light</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Low</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Inspected </a:t>
                      </a:r>
                      <a:endParaRPr lang="en-NZ" sz="1400" b="1" dirty="0">
                        <a:effectLst/>
                      </a:endParaRPr>
                    </a:p>
                    <a:p>
                      <a:pPr>
                        <a:tabLst>
                          <a:tab pos="269875" algn="l"/>
                          <a:tab pos="540385" algn="l"/>
                        </a:tabLst>
                      </a:pPr>
                      <a:r>
                        <a:rPr lang="en-GB" sz="1400" b="1" dirty="0">
                          <a:effectLst/>
                        </a:rPr>
                        <a:t>(Green)</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err="1" smtClean="0">
                          <a:effectLst/>
                        </a:rPr>
                        <a:t>Occupiable</a:t>
                      </a:r>
                      <a:r>
                        <a:rPr lang="en-GB" sz="1400" b="1" dirty="0" smtClean="0">
                          <a:effectLst/>
                        </a:rPr>
                        <a:t> </a:t>
                      </a:r>
                      <a:r>
                        <a:rPr lang="en-GB" sz="1400" b="1" dirty="0">
                          <a:effectLst/>
                        </a:rPr>
                        <a:t>(no immediate further </a:t>
                      </a:r>
                      <a:r>
                        <a:rPr lang="en-GB" sz="1400" b="1" dirty="0" smtClean="0">
                          <a:effectLst/>
                        </a:rPr>
                        <a:t>work</a:t>
                      </a:r>
                      <a:r>
                        <a:rPr lang="en-GB" sz="1400" b="1" baseline="0" dirty="0" smtClean="0">
                          <a:effectLst/>
                        </a:rPr>
                        <a:t> </a:t>
                      </a:r>
                      <a:r>
                        <a:rPr lang="en-GB" sz="1400" b="1" dirty="0" smtClean="0">
                          <a:effectLst/>
                        </a:rPr>
                        <a:t>required</a:t>
                      </a:r>
                      <a:r>
                        <a:rPr lang="en-GB" sz="1400" b="1" dirty="0">
                          <a:effectLst/>
                        </a:rPr>
                        <a:t>)</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No apparent hazard observed, although repairs may be required, original </a:t>
                      </a:r>
                      <a:r>
                        <a:rPr lang="en-GB" sz="1400" b="1" dirty="0" smtClean="0">
                          <a:effectLst/>
                        </a:rPr>
                        <a:t>vertical/ lateral </a:t>
                      </a:r>
                      <a:r>
                        <a:rPr lang="en-GB" sz="1400" b="1" dirty="0">
                          <a:effectLst/>
                        </a:rPr>
                        <a:t>load capacity has not significantly reduced, minor non-structural damage,</a:t>
                      </a:r>
                      <a:endParaRPr lang="en-NZ" sz="1400" b="1" dirty="0">
                        <a:effectLst/>
                        <a:latin typeface="Times New Roman" panose="02020603050405020304" pitchFamily="18" charset="0"/>
                      </a:endParaRPr>
                    </a:p>
                  </a:txBody>
                  <a:tcPr marL="31531" marR="31531" marT="0" marB="0"/>
                </a:tc>
              </a:tr>
              <a:tr h="1053465">
                <a:tc rowSpan="2">
                  <a:txBody>
                    <a:bodyPr/>
                    <a:lstStyle/>
                    <a:p>
                      <a:pPr>
                        <a:tabLst>
                          <a:tab pos="269875" algn="l"/>
                          <a:tab pos="540385" algn="l"/>
                        </a:tabLst>
                      </a:pPr>
                      <a:r>
                        <a:rPr lang="en-GB" sz="1400" b="1" dirty="0">
                          <a:effectLst/>
                        </a:rPr>
                        <a:t>Moderate</a:t>
                      </a:r>
                      <a:endParaRPr lang="en-NZ" sz="1400" b="1" dirty="0">
                        <a:effectLst/>
                        <a:latin typeface="Times New Roman" panose="02020603050405020304" pitchFamily="18" charset="0"/>
                      </a:endParaRPr>
                    </a:p>
                  </a:txBody>
                  <a:tcPr marL="31531" marR="31531" marT="0" marB="0"/>
                </a:tc>
                <a:tc rowSpan="2">
                  <a:txBody>
                    <a:bodyPr/>
                    <a:lstStyle/>
                    <a:p>
                      <a:pPr>
                        <a:tabLst>
                          <a:tab pos="269875" algn="l"/>
                          <a:tab pos="540385" algn="l"/>
                        </a:tabLst>
                      </a:pPr>
                      <a:r>
                        <a:rPr lang="en-GB" sz="1400" b="1">
                          <a:effectLst/>
                        </a:rPr>
                        <a:t>Moderate</a:t>
                      </a:r>
                      <a:endParaRPr lang="en-NZ" sz="1400" b="1">
                        <a:effectLst/>
                        <a:latin typeface="Times New Roman" panose="02020603050405020304" pitchFamily="18" charset="0"/>
                      </a:endParaRPr>
                    </a:p>
                  </a:txBody>
                  <a:tcPr marL="31531" marR="31531" marT="0" marB="0"/>
                </a:tc>
                <a:tc rowSpan="2">
                  <a:txBody>
                    <a:bodyPr/>
                    <a:lstStyle/>
                    <a:p>
                      <a:pPr>
                        <a:tabLst>
                          <a:tab pos="269875" algn="l"/>
                          <a:tab pos="540385" algn="l"/>
                        </a:tabLst>
                      </a:pPr>
                      <a:r>
                        <a:rPr lang="en-GB" sz="1400" b="1">
                          <a:effectLst/>
                        </a:rPr>
                        <a:t>Restricted, Limited entry at owner’s risk (Yellow)</a:t>
                      </a:r>
                      <a:endParaRPr lang="en-NZ" sz="1400" b="1">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smtClean="0">
                          <a:effectLst/>
                        </a:rPr>
                        <a:t>Use</a:t>
                      </a:r>
                      <a:r>
                        <a:rPr lang="en-GB" sz="1400" b="1" baseline="0" dirty="0" smtClean="0">
                          <a:effectLst/>
                        </a:rPr>
                        <a:t> restricted to parts of building only</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NZ" sz="1400" b="1" dirty="0" smtClean="0">
                          <a:effectLst/>
                          <a:latin typeface="Times New Roman" panose="02020603050405020304" pitchFamily="18" charset="0"/>
                        </a:rPr>
                        <a:t>Local damages, falling hazard, structure</a:t>
                      </a:r>
                      <a:r>
                        <a:rPr lang="en-NZ" sz="1400" b="1" baseline="0" dirty="0" smtClean="0">
                          <a:effectLst/>
                          <a:latin typeface="Times New Roman" panose="02020603050405020304" pitchFamily="18" charset="0"/>
                        </a:rPr>
                        <a:t> intact and its capacity not compromised</a:t>
                      </a:r>
                      <a:endParaRPr lang="en-NZ" sz="1400" b="1" dirty="0">
                        <a:effectLst/>
                        <a:latin typeface="Times New Roman" panose="02020603050405020304" pitchFamily="18" charset="0"/>
                      </a:endParaRPr>
                    </a:p>
                  </a:txBody>
                  <a:tcPr marL="31531" marR="31531" marT="0" marB="0"/>
                </a:tc>
              </a:tr>
              <a:tr h="632079">
                <a:tc vMerge="1">
                  <a:txBody>
                    <a:bodyPr/>
                    <a:lstStyle/>
                    <a:p>
                      <a:endParaRPr lang="en-NZ"/>
                    </a:p>
                  </a:txBody>
                  <a:tcPr/>
                </a:tc>
                <a:tc vMerge="1">
                  <a:txBody>
                    <a:bodyPr/>
                    <a:lstStyle/>
                    <a:p>
                      <a:endParaRPr lang="en-NZ"/>
                    </a:p>
                  </a:txBody>
                  <a:tcPr/>
                </a:tc>
                <a:tc vMerge="1">
                  <a:txBody>
                    <a:bodyPr/>
                    <a:lstStyle/>
                    <a:p>
                      <a:endParaRPr lang="en-NZ"/>
                    </a:p>
                  </a:txBody>
                  <a:tcPr/>
                </a:tc>
                <a:tc>
                  <a:txBody>
                    <a:bodyPr/>
                    <a:lstStyle/>
                    <a:p>
                      <a:pPr>
                        <a:tabLst>
                          <a:tab pos="269875" algn="l"/>
                          <a:tab pos="540385" algn="l"/>
                        </a:tabLst>
                      </a:pPr>
                      <a:r>
                        <a:rPr lang="en-GB" sz="1400" b="1" dirty="0" smtClean="0">
                          <a:effectLst/>
                        </a:rPr>
                        <a:t>No</a:t>
                      </a:r>
                      <a:r>
                        <a:rPr lang="en-GB" sz="1400" b="1" baseline="0" dirty="0" smtClean="0">
                          <a:effectLst/>
                        </a:rPr>
                        <a:t> public entry except on short term essential business to parts or al of the building for emergency purpose</a:t>
                      </a:r>
                      <a:endParaRPr lang="en-NZ" sz="1400" b="1" dirty="0">
                        <a:effectLst/>
                        <a:latin typeface="Times New Roman" panose="02020603050405020304" pitchFamily="18" charset="0"/>
                      </a:endParaRPr>
                    </a:p>
                  </a:txBody>
                  <a:tcPr marL="31531" marR="31531"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tab pos="269875" algn="l"/>
                          <a:tab pos="540385" algn="l"/>
                        </a:tabLst>
                        <a:defRPr/>
                      </a:pPr>
                      <a:r>
                        <a:rPr lang="en-GB" sz="1400" b="1" dirty="0" smtClean="0">
                          <a:effectLst/>
                        </a:rPr>
                        <a:t>Vertical load carrying capacity significantly not compromised , lateral load capacity significantly reduced, high risk from aftershocks, emergency support may be required, no entry to public </a:t>
                      </a:r>
                      <a:endParaRPr lang="en-NZ" sz="1400" b="1" dirty="0" smtClean="0">
                        <a:effectLst/>
                        <a:latin typeface="Times New Roman" panose="02020603050405020304" pitchFamily="18" charset="0"/>
                      </a:endParaRPr>
                    </a:p>
                    <a:p>
                      <a:pPr>
                        <a:tabLst>
                          <a:tab pos="269875" algn="l"/>
                          <a:tab pos="540385" algn="l"/>
                        </a:tabLst>
                      </a:pPr>
                      <a:endParaRPr lang="en-NZ" sz="1400" b="1" dirty="0">
                        <a:effectLst/>
                        <a:latin typeface="Times New Roman" panose="02020603050405020304" pitchFamily="18" charset="0"/>
                      </a:endParaRPr>
                    </a:p>
                  </a:txBody>
                  <a:tcPr marL="31531" marR="31531" marT="0" marB="0"/>
                </a:tc>
              </a:tr>
              <a:tr h="1264158">
                <a:tc>
                  <a:txBody>
                    <a:bodyPr/>
                    <a:lstStyle/>
                    <a:p>
                      <a:pPr>
                        <a:tabLst>
                          <a:tab pos="269875" algn="l"/>
                          <a:tab pos="540385" algn="l"/>
                        </a:tabLst>
                      </a:pPr>
                      <a:r>
                        <a:rPr lang="en-GB" sz="1400" b="1" dirty="0">
                          <a:effectLst/>
                        </a:rPr>
                        <a:t>Heavy</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High</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Unsafe, entry prohibited, (Red)</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R1. Significant damage: repairs, strengthening possible </a:t>
                      </a:r>
                      <a:endParaRPr lang="en-NZ" sz="1400" b="1" dirty="0">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Extreme hazard, may collapse from an aftershock.  Significant loss of vertical load capacity, severe loss of lateral load capacity, partial failure could have occurred, however load paths still available,  building surrounding may need cordoning,  </a:t>
                      </a:r>
                      <a:endParaRPr lang="en-NZ" sz="1400" b="1" dirty="0">
                        <a:effectLst/>
                        <a:latin typeface="Times New Roman" panose="02020603050405020304" pitchFamily="18" charset="0"/>
                      </a:endParaRPr>
                    </a:p>
                  </a:txBody>
                  <a:tcPr marL="31531" marR="31531" marT="0" marB="0"/>
                </a:tc>
              </a:tr>
              <a:tr h="426720">
                <a:tc>
                  <a:txBody>
                    <a:bodyPr/>
                    <a:lstStyle/>
                    <a:p>
                      <a:endParaRPr lang="en-NZ" dirty="0"/>
                    </a:p>
                  </a:txBody>
                  <a:tcPr marL="31531" marR="31531" marT="0" marB="0"/>
                </a:tc>
                <a:tc>
                  <a:txBody>
                    <a:bodyPr/>
                    <a:lstStyle/>
                    <a:p>
                      <a:endParaRPr lang="en-NZ"/>
                    </a:p>
                  </a:txBody>
                  <a:tcPr marL="31531" marR="31531" marT="0" marB="0"/>
                </a:tc>
                <a:tc>
                  <a:txBody>
                    <a:bodyPr/>
                    <a:lstStyle/>
                    <a:p>
                      <a:endParaRPr lang="en-NZ"/>
                    </a:p>
                  </a:txBody>
                  <a:tcPr marL="31531" marR="31531" marT="0" marB="0"/>
                </a:tc>
                <a:tc>
                  <a:txBody>
                    <a:bodyPr/>
                    <a:lstStyle/>
                    <a:p>
                      <a:pPr>
                        <a:tabLst>
                          <a:tab pos="269875" algn="l"/>
                          <a:tab pos="540385" algn="l"/>
                        </a:tabLst>
                      </a:pPr>
                      <a:r>
                        <a:rPr lang="en-GB" sz="1400" b="1">
                          <a:effectLst/>
                        </a:rPr>
                        <a:t>R2. Severe damage: demolition likely</a:t>
                      </a:r>
                      <a:endParaRPr lang="en-NZ" sz="1400" b="1">
                        <a:effectLst/>
                        <a:latin typeface="Times New Roman" panose="02020603050405020304" pitchFamily="18" charset="0"/>
                      </a:endParaRPr>
                    </a:p>
                  </a:txBody>
                  <a:tcPr marL="31531" marR="31531" marT="0" marB="0"/>
                </a:tc>
                <a:tc>
                  <a:txBody>
                    <a:bodyPr/>
                    <a:lstStyle/>
                    <a:p>
                      <a:pPr>
                        <a:tabLst>
                          <a:tab pos="269875" algn="l"/>
                          <a:tab pos="540385" algn="l"/>
                        </a:tabLst>
                      </a:pPr>
                      <a:r>
                        <a:rPr lang="en-GB" sz="1400" b="1" dirty="0">
                          <a:effectLst/>
                        </a:rPr>
                        <a:t>Load paths lost, capacities severely compromised</a:t>
                      </a:r>
                      <a:endParaRPr lang="en-NZ" sz="1400" b="1" dirty="0">
                        <a:effectLst/>
                        <a:latin typeface="Times New Roman" panose="02020603050405020304" pitchFamily="18" charset="0"/>
                      </a:endParaRPr>
                    </a:p>
                  </a:txBody>
                  <a:tcPr marL="31531" marR="31531" marT="0" marB="0"/>
                </a:tc>
              </a:tr>
            </a:tbl>
          </a:graphicData>
        </a:graphic>
      </p:graphicFrame>
    </p:spTree>
    <p:extLst>
      <p:ext uri="{BB962C8B-B14F-4D97-AF65-F5344CB8AC3E}">
        <p14:creationId xmlns:p14="http://schemas.microsoft.com/office/powerpoint/2010/main" val="389484948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a:t>Damage </a:t>
            </a:r>
            <a:r>
              <a:rPr lang="en-GB" dirty="0" smtClean="0"/>
              <a:t>Categorisation</a:t>
            </a:r>
            <a:endParaRPr lang="en-NZ" dirty="0"/>
          </a:p>
        </p:txBody>
      </p:sp>
      <p:graphicFrame>
        <p:nvGraphicFramePr>
          <p:cNvPr id="4" name="Table 3"/>
          <p:cNvGraphicFramePr>
            <a:graphicFrameLocks noGrp="1"/>
          </p:cNvGraphicFramePr>
          <p:nvPr>
            <p:extLst>
              <p:ext uri="{D42A27DB-BD31-4B8C-83A1-F6EECF244321}">
                <p14:modId xmlns:p14="http://schemas.microsoft.com/office/powerpoint/2010/main" val="3889528738"/>
              </p:ext>
            </p:extLst>
          </p:nvPr>
        </p:nvGraphicFramePr>
        <p:xfrm>
          <a:off x="35496" y="836712"/>
          <a:ext cx="9108504" cy="5524778"/>
        </p:xfrm>
        <a:graphic>
          <a:graphicData uri="http://schemas.openxmlformats.org/drawingml/2006/table">
            <a:tbl>
              <a:tblPr firstRow="1" firstCol="1" bandRow="1">
                <a:tableStyleId>{5C22544A-7EE6-4342-B048-85BDC9FD1C3A}</a:tableStyleId>
              </a:tblPr>
              <a:tblGrid>
                <a:gridCol w="1478100"/>
                <a:gridCol w="3233344"/>
                <a:gridCol w="4397060"/>
              </a:tblGrid>
              <a:tr h="427868">
                <a:tc>
                  <a:txBody>
                    <a:bodyPr/>
                    <a:lstStyle/>
                    <a:p>
                      <a:pPr>
                        <a:spcBef>
                          <a:spcPts val="300"/>
                        </a:spcBef>
                        <a:spcAft>
                          <a:spcPts val="300"/>
                        </a:spcAft>
                        <a:tabLst>
                          <a:tab pos="269875" algn="l"/>
                          <a:tab pos="540385" algn="l"/>
                        </a:tabLst>
                      </a:pPr>
                      <a:r>
                        <a:rPr lang="en-GB" sz="1800" b="1" kern="1400" dirty="0">
                          <a:effectLst/>
                          <a:latin typeface="+mj-lt"/>
                        </a:rPr>
                        <a:t>Posting</a:t>
                      </a:r>
                      <a:endParaRPr lang="en-NZ" sz="1800" b="1" kern="1400" dirty="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a:effectLst/>
                          <a:latin typeface="+mj-lt"/>
                        </a:rPr>
                        <a:t>Usability Category</a:t>
                      </a:r>
                      <a:endParaRPr lang="en-NZ" sz="1800" b="1" kern="140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dirty="0">
                          <a:effectLst/>
                          <a:latin typeface="+mj-lt"/>
                        </a:rPr>
                        <a:t>Details</a:t>
                      </a:r>
                      <a:endParaRPr lang="en-NZ" sz="1800" b="1" kern="1400" dirty="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r>
              <a:tr h="748770">
                <a:tc>
                  <a:txBody>
                    <a:bodyPr/>
                    <a:lstStyle/>
                    <a:p>
                      <a:pPr>
                        <a:tabLst>
                          <a:tab pos="269875" algn="l"/>
                          <a:tab pos="540385" algn="l"/>
                        </a:tabLst>
                      </a:pPr>
                      <a:r>
                        <a:rPr lang="en-GB" sz="1800" b="1" dirty="0">
                          <a:effectLst/>
                          <a:latin typeface="+mj-lt"/>
                        </a:rPr>
                        <a:t>Inspected </a:t>
                      </a:r>
                      <a:endParaRPr lang="en-NZ" sz="1800" b="1" dirty="0">
                        <a:effectLst/>
                        <a:latin typeface="+mj-lt"/>
                      </a:endParaRPr>
                    </a:p>
                    <a:p>
                      <a:pPr>
                        <a:tabLst>
                          <a:tab pos="269875" algn="l"/>
                          <a:tab pos="540385" algn="l"/>
                        </a:tabLst>
                      </a:pPr>
                      <a:r>
                        <a:rPr lang="en-GB" sz="1800" b="1" dirty="0">
                          <a:effectLst/>
                          <a:latin typeface="+mj-lt"/>
                        </a:rPr>
                        <a:t>(Green)</a:t>
                      </a:r>
                      <a:endParaRPr lang="en-NZ" sz="1800" b="1" dirty="0">
                        <a:effectLst/>
                        <a:latin typeface="+mj-lt"/>
                      </a:endParaRPr>
                    </a:p>
                  </a:txBody>
                  <a:tcPr marL="31531" marR="31531" marT="0" marB="0"/>
                </a:tc>
                <a:tc>
                  <a:txBody>
                    <a:bodyPr/>
                    <a:lstStyle/>
                    <a:p>
                      <a:pPr>
                        <a:tabLst>
                          <a:tab pos="269875" algn="l"/>
                          <a:tab pos="540385" algn="l"/>
                        </a:tabLst>
                      </a:pPr>
                      <a:r>
                        <a:rPr lang="en-GB" sz="1800" b="1" dirty="0" err="1" smtClean="0">
                          <a:effectLst/>
                          <a:latin typeface="+mj-lt"/>
                        </a:rPr>
                        <a:t>Occupiable</a:t>
                      </a:r>
                      <a:endParaRPr lang="en-NZ" sz="1800" b="1" dirty="0">
                        <a:effectLst/>
                        <a:latin typeface="+mj-lt"/>
                      </a:endParaRPr>
                    </a:p>
                  </a:txBody>
                  <a:tcPr marL="31531" marR="31531" marT="0" marB="0"/>
                </a:tc>
                <a:tc>
                  <a:txBody>
                    <a:bodyPr/>
                    <a:lstStyle/>
                    <a:p>
                      <a:pPr>
                        <a:tabLst>
                          <a:tab pos="269875" algn="l"/>
                          <a:tab pos="540385" algn="l"/>
                        </a:tabLst>
                      </a:pPr>
                      <a:r>
                        <a:rPr lang="en-NZ" sz="1800" b="1" dirty="0" err="1" smtClean="0">
                          <a:effectLst/>
                          <a:latin typeface="+mj-lt"/>
                        </a:rPr>
                        <a:t>Occupiable</a:t>
                      </a:r>
                      <a:endParaRPr lang="en-NZ" sz="1800" b="1" dirty="0">
                        <a:effectLst/>
                        <a:latin typeface="+mj-lt"/>
                      </a:endParaRPr>
                    </a:p>
                  </a:txBody>
                  <a:tcPr marL="31531" marR="31531" marT="0" marB="0"/>
                </a:tc>
              </a:tr>
              <a:tr h="1056300">
                <a:tc rowSpan="2">
                  <a:txBody>
                    <a:bodyPr/>
                    <a:lstStyle/>
                    <a:p>
                      <a:pPr>
                        <a:tabLst>
                          <a:tab pos="269875" algn="l"/>
                          <a:tab pos="540385" algn="l"/>
                        </a:tabLst>
                      </a:pPr>
                      <a:r>
                        <a:rPr lang="en-GB" sz="1800" b="1">
                          <a:effectLst/>
                          <a:latin typeface="+mj-lt"/>
                        </a:rPr>
                        <a:t>Restricted, Limited entry at owner’s risk (Yellow)</a:t>
                      </a:r>
                      <a:endParaRPr lang="en-NZ" sz="1800" b="1">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Use</a:t>
                      </a:r>
                      <a:r>
                        <a:rPr lang="en-GB" sz="1800" b="1" baseline="0" dirty="0" smtClean="0">
                          <a:effectLst/>
                          <a:latin typeface="+mj-lt"/>
                        </a:rPr>
                        <a:t> restricted to parts of building only</a:t>
                      </a:r>
                      <a:endParaRPr lang="en-NZ" sz="1800" b="1" dirty="0">
                        <a:effectLst/>
                        <a:latin typeface="+mj-lt"/>
                      </a:endParaRPr>
                    </a:p>
                  </a:txBody>
                  <a:tcPr marL="31531" marR="31531" marT="0" marB="0"/>
                </a:tc>
                <a:tc>
                  <a:txBody>
                    <a:bodyPr/>
                    <a:lstStyle/>
                    <a:p>
                      <a:pPr>
                        <a:tabLst>
                          <a:tab pos="269875" algn="l"/>
                          <a:tab pos="540385" algn="l"/>
                        </a:tabLst>
                      </a:pPr>
                      <a:r>
                        <a:rPr lang="en-NZ" sz="1800" b="1" dirty="0" smtClean="0">
                          <a:effectLst/>
                          <a:latin typeface="+mj-lt"/>
                        </a:rPr>
                        <a:t>Prohibit</a:t>
                      </a:r>
                      <a:r>
                        <a:rPr lang="en-NZ" sz="1800" b="1" baseline="0" dirty="0" smtClean="0">
                          <a:effectLst/>
                          <a:latin typeface="+mj-lt"/>
                        </a:rPr>
                        <a:t> entry into certain rooms/ areas because of falling hazards that do not threaten the rest of the building, </a:t>
                      </a:r>
                      <a:endParaRPr lang="en-NZ" sz="1800" b="1" dirty="0">
                        <a:effectLst/>
                        <a:latin typeface="+mj-lt"/>
                      </a:endParaRPr>
                    </a:p>
                  </a:txBody>
                  <a:tcPr marL="31531" marR="31531" marT="0" marB="0"/>
                </a:tc>
              </a:tr>
              <a:tr h="855737">
                <a:tc vMerge="1">
                  <a:txBody>
                    <a:bodyPr/>
                    <a:lstStyle/>
                    <a:p>
                      <a:endParaRPr lang="en-NZ"/>
                    </a:p>
                  </a:txBody>
                  <a:tcPr/>
                </a:tc>
                <a:tc>
                  <a:txBody>
                    <a:bodyPr/>
                    <a:lstStyle/>
                    <a:p>
                      <a:pPr>
                        <a:tabLst>
                          <a:tab pos="269875" algn="l"/>
                          <a:tab pos="540385" algn="l"/>
                        </a:tabLst>
                      </a:pPr>
                      <a:r>
                        <a:rPr lang="en-GB" sz="1800" b="1" dirty="0" smtClean="0">
                          <a:effectLst/>
                          <a:latin typeface="+mj-lt"/>
                        </a:rPr>
                        <a:t>No</a:t>
                      </a:r>
                      <a:r>
                        <a:rPr lang="en-GB" sz="1800" b="1" baseline="0" dirty="0" smtClean="0">
                          <a:effectLst/>
                          <a:latin typeface="+mj-lt"/>
                        </a:rPr>
                        <a:t> public entry except on short term essential business to parts or all of the building for emergency purpose</a:t>
                      </a:r>
                      <a:endParaRPr lang="en-NZ" sz="1800" b="1" dirty="0">
                        <a:effectLst/>
                        <a:latin typeface="+mj-lt"/>
                      </a:endParaRPr>
                    </a:p>
                  </a:txBody>
                  <a:tcPr marL="31531" marR="31531" marT="0" marB="0"/>
                </a:tc>
                <a:tc>
                  <a:txBody>
                    <a:bodyPr/>
                    <a:lstStyle/>
                    <a:p>
                      <a:pPr>
                        <a:tabLst>
                          <a:tab pos="269875" algn="l"/>
                          <a:tab pos="540385" algn="l"/>
                        </a:tabLst>
                      </a:pPr>
                      <a:r>
                        <a:rPr lang="en-NZ" sz="1800" b="1" dirty="0" smtClean="0">
                          <a:effectLst/>
                          <a:latin typeface="+mj-lt"/>
                        </a:rPr>
                        <a:t>Removal</a:t>
                      </a:r>
                      <a:r>
                        <a:rPr lang="en-NZ" sz="1800" b="1" baseline="0" dirty="0" smtClean="0">
                          <a:effectLst/>
                          <a:latin typeface="+mj-lt"/>
                        </a:rPr>
                        <a:t> of essential business or legal records, removal of valuables only, removal of property</a:t>
                      </a:r>
                      <a:endParaRPr lang="en-NZ" sz="1800" b="1" dirty="0">
                        <a:effectLst/>
                        <a:latin typeface="+mj-lt"/>
                      </a:endParaRPr>
                    </a:p>
                  </a:txBody>
                  <a:tcPr marL="31531" marR="31531" marT="0" marB="0"/>
                </a:tc>
              </a:tr>
              <a:tr h="699059">
                <a:tc rowSpan="2">
                  <a:txBody>
                    <a:bodyPr/>
                    <a:lstStyle/>
                    <a:p>
                      <a:pPr>
                        <a:tabLst>
                          <a:tab pos="269875" algn="l"/>
                          <a:tab pos="540385" algn="l"/>
                        </a:tabLst>
                      </a:pPr>
                      <a:r>
                        <a:rPr lang="en-GB" sz="1800" b="1" dirty="0">
                          <a:effectLst/>
                          <a:latin typeface="+mj-lt"/>
                        </a:rPr>
                        <a:t>Unsafe, entry prohibited, (Red)</a:t>
                      </a:r>
                      <a:endParaRPr lang="en-NZ" sz="1800" b="1" dirty="0">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Entry</a:t>
                      </a:r>
                      <a:r>
                        <a:rPr lang="en-GB" sz="1800" b="1" baseline="0" dirty="0" smtClean="0">
                          <a:effectLst/>
                          <a:latin typeface="+mj-lt"/>
                        </a:rPr>
                        <a:t> prohibited: </a:t>
                      </a:r>
                      <a:r>
                        <a:rPr lang="en-NZ" sz="1800" b="1" dirty="0" smtClean="0">
                          <a:effectLst/>
                          <a:latin typeface="+mj-lt"/>
                        </a:rPr>
                        <a:t>Damage to external factors pose</a:t>
                      </a:r>
                      <a:r>
                        <a:rPr lang="en-NZ" sz="1800" b="1" baseline="0" dirty="0" smtClean="0">
                          <a:effectLst/>
                          <a:latin typeface="+mj-lt"/>
                        </a:rPr>
                        <a:t> a significant hazard </a:t>
                      </a:r>
                      <a:endParaRPr lang="en-NZ" sz="1800" b="1" dirty="0">
                        <a:effectLst/>
                        <a:latin typeface="+mj-lt"/>
                      </a:endParaRPr>
                    </a:p>
                  </a:txBody>
                  <a:tcPr marL="31531" marR="31531" marT="0" marB="0"/>
                </a:tc>
                <a:tc>
                  <a:txBody>
                    <a:bodyPr/>
                    <a:lstStyle/>
                    <a:p>
                      <a:pPr>
                        <a:tabLst>
                          <a:tab pos="269875" algn="l"/>
                          <a:tab pos="540385" algn="l"/>
                        </a:tabLst>
                      </a:pPr>
                      <a:r>
                        <a:rPr lang="en-NZ" sz="1800" b="1" dirty="0" smtClean="0">
                          <a:effectLst/>
                          <a:latin typeface="+mj-lt"/>
                        </a:rPr>
                        <a:t>Neighbouring</a:t>
                      </a:r>
                      <a:r>
                        <a:rPr lang="en-NZ" sz="1800" b="1" baseline="0" dirty="0" smtClean="0">
                          <a:effectLst/>
                          <a:latin typeface="+mj-lt"/>
                        </a:rPr>
                        <a:t> building or its components in danger of collapse, risk of land slide/ rock fall, significant crack(s) in the ground to or under building</a:t>
                      </a:r>
                      <a:endParaRPr lang="en-NZ" sz="1800" b="1" dirty="0">
                        <a:effectLst/>
                        <a:latin typeface="+mj-lt"/>
                      </a:endParaRPr>
                    </a:p>
                  </a:txBody>
                  <a:tcPr marL="31531" marR="31531" marT="0" marB="0"/>
                </a:tc>
              </a:tr>
              <a:tr h="975360">
                <a:tc vMerge="1">
                  <a:txBody>
                    <a:bodyPr/>
                    <a:lstStyle/>
                    <a:p>
                      <a:endParaRPr lang="en-NZ"/>
                    </a:p>
                  </a:txBody>
                  <a:tcPr/>
                </a:tc>
                <a:tc>
                  <a:txBody>
                    <a:bodyPr/>
                    <a:lstStyle/>
                    <a:p>
                      <a:pPr>
                        <a:tabLst>
                          <a:tab pos="269875" algn="l"/>
                          <a:tab pos="540385" algn="l"/>
                        </a:tabLst>
                      </a:pPr>
                      <a:r>
                        <a:rPr lang="en-GB" sz="1800" b="1" dirty="0" smtClean="0">
                          <a:effectLst/>
                          <a:latin typeface="+mj-lt"/>
                        </a:rPr>
                        <a:t>Entry prohibited:</a:t>
                      </a:r>
                      <a:r>
                        <a:rPr lang="en-GB" sz="1800" b="1" baseline="0" dirty="0" smtClean="0">
                          <a:effectLst/>
                          <a:latin typeface="+mj-lt"/>
                        </a:rPr>
                        <a:t> </a:t>
                      </a:r>
                      <a:r>
                        <a:rPr lang="en-GB" sz="1800" b="1" dirty="0" smtClean="0">
                          <a:effectLst/>
                          <a:latin typeface="+mj-lt"/>
                        </a:rPr>
                        <a:t>Structural factors</a:t>
                      </a:r>
                      <a:endParaRPr lang="en-NZ" sz="1800" b="1" dirty="0">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Leaning, total/ partial collapse of walls, severe</a:t>
                      </a:r>
                      <a:r>
                        <a:rPr lang="en-GB" sz="1800" b="1" baseline="0" dirty="0" smtClean="0">
                          <a:effectLst/>
                          <a:latin typeface="+mj-lt"/>
                        </a:rPr>
                        <a:t> damage to structural columns and beams/ walls, l</a:t>
                      </a:r>
                      <a:r>
                        <a:rPr lang="en-GB" sz="1800" b="1" dirty="0" smtClean="0">
                          <a:effectLst/>
                          <a:latin typeface="+mj-lt"/>
                        </a:rPr>
                        <a:t>oad </a:t>
                      </a:r>
                      <a:r>
                        <a:rPr lang="en-GB" sz="1800" b="1" dirty="0">
                          <a:effectLst/>
                          <a:latin typeface="+mj-lt"/>
                        </a:rPr>
                        <a:t>paths lost, capacities severely compromised</a:t>
                      </a:r>
                      <a:endParaRPr lang="en-NZ" sz="1800" b="1" dirty="0">
                        <a:effectLst/>
                        <a:latin typeface="+mj-lt"/>
                      </a:endParaRPr>
                    </a:p>
                  </a:txBody>
                  <a:tcPr marL="31531" marR="31531" marT="0" marB="0"/>
                </a:tc>
              </a:tr>
            </a:tbl>
          </a:graphicData>
        </a:graphic>
      </p:graphicFrame>
    </p:spTree>
    <p:extLst>
      <p:ext uri="{BB962C8B-B14F-4D97-AF65-F5344CB8AC3E}">
        <p14:creationId xmlns:p14="http://schemas.microsoft.com/office/powerpoint/2010/main" val="142185406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endParaRPr lang="en-NZ"/>
          </a:p>
        </p:txBody>
      </p:sp>
      <p:sp>
        <p:nvSpPr>
          <p:cNvPr id="4" name="Text Box 2"/>
          <p:cNvSpPr txBox="1">
            <a:spLocks noChangeArrowheads="1"/>
          </p:cNvSpPr>
          <p:nvPr/>
        </p:nvSpPr>
        <p:spPr bwMode="auto">
          <a:xfrm>
            <a:off x="539552" y="2132856"/>
            <a:ext cx="8064896" cy="31683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lang="en-NZ" altLang="en-US" sz="3200" b="1" dirty="0">
                <a:solidFill>
                  <a:srgbClr val="0082C3"/>
                </a:solidFill>
                <a:latin typeface="Arial" pitchFamily="34" charset="0"/>
                <a:cs typeface="Arial" pitchFamily="34" charset="0"/>
              </a:rPr>
              <a:t>Post-earthquake Usability Evaluation of a building should be based on </a:t>
            </a:r>
            <a:r>
              <a:rPr lang="en-NZ" altLang="en-US" sz="3200" b="1" u="sng" dirty="0">
                <a:solidFill>
                  <a:srgbClr val="0082C3"/>
                </a:solidFill>
                <a:latin typeface="Arial" pitchFamily="34" charset="0"/>
                <a:cs typeface="Arial" pitchFamily="34" charset="0"/>
              </a:rPr>
              <a:t>overall safety performance</a:t>
            </a:r>
            <a:r>
              <a:rPr lang="en-NZ" altLang="en-US" sz="3200" b="1" dirty="0">
                <a:solidFill>
                  <a:srgbClr val="0082C3"/>
                </a:solidFill>
                <a:latin typeface="Arial" pitchFamily="34" charset="0"/>
                <a:cs typeface="Arial" pitchFamily="34" charset="0"/>
              </a:rPr>
              <a:t> of the building rather than performance of a single or a few components.</a:t>
            </a:r>
            <a:endParaRPr lang="en-US" altLang="en-US" sz="3200" b="1" dirty="0">
              <a:solidFill>
                <a:srgbClr val="0082C3"/>
              </a:solidFill>
              <a:latin typeface="Arial" pitchFamily="34" charset="0"/>
              <a:cs typeface="Arial" pitchFamily="34" charset="0"/>
            </a:endParaRPr>
          </a:p>
        </p:txBody>
      </p:sp>
    </p:spTree>
    <p:extLst>
      <p:ext uri="{BB962C8B-B14F-4D97-AF65-F5344CB8AC3E}">
        <p14:creationId xmlns:p14="http://schemas.microsoft.com/office/powerpoint/2010/main" val="215171567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NZ" dirty="0" smtClean="0"/>
              <a:t>Advisory</a:t>
            </a:r>
          </a:p>
          <a:p>
            <a:r>
              <a:rPr lang="en-NZ" dirty="0" smtClean="0"/>
              <a:t>Counselling</a:t>
            </a:r>
            <a:endParaRPr lang="en-NZ" dirty="0" smtClean="0"/>
          </a:p>
          <a:p>
            <a:endParaRPr lang="en-NZ" dirty="0"/>
          </a:p>
        </p:txBody>
      </p:sp>
      <p:sp>
        <p:nvSpPr>
          <p:cNvPr id="3" name="Text Placeholder 2"/>
          <p:cNvSpPr>
            <a:spLocks noGrp="1"/>
          </p:cNvSpPr>
          <p:nvPr>
            <p:ph type="body" sz="quarter" idx="13"/>
          </p:nvPr>
        </p:nvSpPr>
        <p:spPr/>
        <p:txBody>
          <a:bodyPr/>
          <a:lstStyle/>
          <a:p>
            <a:r>
              <a:rPr lang="en-NZ" dirty="0" smtClean="0"/>
              <a:t>Our Role</a:t>
            </a:r>
            <a:endParaRPr lang="en-NZ" dirty="0"/>
          </a:p>
        </p:txBody>
      </p:sp>
    </p:spTree>
    <p:extLst>
      <p:ext uri="{BB962C8B-B14F-4D97-AF65-F5344CB8AC3E}">
        <p14:creationId xmlns:p14="http://schemas.microsoft.com/office/powerpoint/2010/main" val="19487256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NZ" dirty="0" smtClean="0"/>
              <a:t>Team must have at least </a:t>
            </a:r>
            <a:r>
              <a:rPr lang="en-NZ" b="1" u="sng" dirty="0" smtClean="0"/>
              <a:t>two</a:t>
            </a:r>
            <a:r>
              <a:rPr lang="en-NZ" dirty="0" smtClean="0"/>
              <a:t> members</a:t>
            </a:r>
          </a:p>
          <a:p>
            <a:r>
              <a:rPr lang="en-NZ" dirty="0" smtClean="0"/>
              <a:t>Why</a:t>
            </a:r>
          </a:p>
          <a:p>
            <a:pPr lvl="1"/>
            <a:r>
              <a:rPr lang="en-NZ" dirty="0" smtClean="0"/>
              <a:t>Safety</a:t>
            </a:r>
          </a:p>
          <a:p>
            <a:pPr lvl="1"/>
            <a:r>
              <a:rPr lang="en-NZ" dirty="0" smtClean="0"/>
              <a:t>Discussion/ Peer review</a:t>
            </a:r>
          </a:p>
          <a:p>
            <a:pPr lvl="1"/>
            <a:endParaRPr lang="en-NZ" dirty="0" smtClean="0"/>
          </a:p>
          <a:p>
            <a:endParaRPr lang="en-NZ" dirty="0"/>
          </a:p>
        </p:txBody>
      </p:sp>
      <p:sp>
        <p:nvSpPr>
          <p:cNvPr id="3" name="Text Placeholder 2"/>
          <p:cNvSpPr>
            <a:spLocks noGrp="1"/>
          </p:cNvSpPr>
          <p:nvPr>
            <p:ph type="body" sz="quarter" idx="13"/>
          </p:nvPr>
        </p:nvSpPr>
        <p:spPr/>
        <p:txBody>
          <a:bodyPr/>
          <a:lstStyle/>
          <a:p>
            <a:r>
              <a:rPr lang="en-NZ" dirty="0" smtClean="0"/>
              <a:t>Team Building</a:t>
            </a:r>
            <a:endParaRPr lang="en-NZ" dirty="0"/>
          </a:p>
        </p:txBody>
      </p:sp>
    </p:spTree>
    <p:extLst>
      <p:ext uri="{BB962C8B-B14F-4D97-AF65-F5344CB8AC3E}">
        <p14:creationId xmlns:p14="http://schemas.microsoft.com/office/powerpoint/2010/main" val="607637741"/>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3527" y="860079"/>
            <a:ext cx="8566473" cy="5997921"/>
          </a:xfrm>
        </p:spPr>
        <p:txBody>
          <a:bodyPr/>
          <a:lstStyle/>
          <a:p>
            <a:pPr lvl="0"/>
            <a:r>
              <a:rPr lang="en-NZ" dirty="0" smtClean="0"/>
              <a:t>PPE</a:t>
            </a:r>
          </a:p>
          <a:p>
            <a:pPr lvl="0"/>
            <a:r>
              <a:rPr lang="en-NZ" dirty="0" smtClean="0"/>
              <a:t>Official </a:t>
            </a:r>
            <a:r>
              <a:rPr lang="en-NZ" dirty="0"/>
              <a:t>identification/authorisation to enter </a:t>
            </a:r>
            <a:r>
              <a:rPr lang="en-NZ" dirty="0" smtClean="0"/>
              <a:t>properties</a:t>
            </a:r>
          </a:p>
          <a:p>
            <a:pPr lvl="0"/>
            <a:r>
              <a:rPr lang="en-NZ" dirty="0" smtClean="0"/>
              <a:t>Street </a:t>
            </a:r>
            <a:r>
              <a:rPr lang="en-NZ" dirty="0"/>
              <a:t>maps, aerial photographs and building specific information etc.,</a:t>
            </a:r>
          </a:p>
          <a:p>
            <a:pPr lvl="0"/>
            <a:r>
              <a:rPr lang="en-NZ" dirty="0"/>
              <a:t>Assessment </a:t>
            </a:r>
            <a:r>
              <a:rPr lang="en-NZ" dirty="0" smtClean="0"/>
              <a:t>forms/ App,</a:t>
            </a:r>
            <a:endParaRPr lang="en-NZ" dirty="0"/>
          </a:p>
        </p:txBody>
      </p:sp>
      <p:sp>
        <p:nvSpPr>
          <p:cNvPr id="3" name="Text Placeholder 2"/>
          <p:cNvSpPr>
            <a:spLocks noGrp="1"/>
          </p:cNvSpPr>
          <p:nvPr>
            <p:ph type="body" sz="quarter" idx="13"/>
          </p:nvPr>
        </p:nvSpPr>
        <p:spPr/>
        <p:txBody>
          <a:bodyPr/>
          <a:lstStyle/>
          <a:p>
            <a:r>
              <a:rPr lang="en-NZ" dirty="0" smtClean="0"/>
              <a:t>Essential Items</a:t>
            </a:r>
            <a:endParaRPr lang="en-NZ" dirty="0"/>
          </a:p>
        </p:txBody>
      </p:sp>
    </p:spTree>
    <p:extLst>
      <p:ext uri="{BB962C8B-B14F-4D97-AF65-F5344CB8AC3E}">
        <p14:creationId xmlns:p14="http://schemas.microsoft.com/office/powerpoint/2010/main" val="368616089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9513" y="860079"/>
            <a:ext cx="8710488" cy="5997921"/>
          </a:xfrm>
        </p:spPr>
        <p:txBody>
          <a:bodyPr/>
          <a:lstStyle/>
          <a:p>
            <a:pPr lvl="0"/>
            <a:r>
              <a:rPr lang="en-NZ" dirty="0" smtClean="0"/>
              <a:t>Briefing </a:t>
            </a:r>
            <a:r>
              <a:rPr lang="en-NZ" dirty="0"/>
              <a:t>Sheets:</a:t>
            </a:r>
          </a:p>
          <a:p>
            <a:pPr lvl="1"/>
            <a:r>
              <a:rPr lang="en-NZ" dirty="0"/>
              <a:t>outline procedures,</a:t>
            </a:r>
          </a:p>
          <a:p>
            <a:pPr lvl="1"/>
            <a:r>
              <a:rPr lang="en-NZ" dirty="0"/>
              <a:t>reporting requirement,</a:t>
            </a:r>
          </a:p>
          <a:p>
            <a:pPr lvl="1"/>
            <a:r>
              <a:rPr lang="en-NZ" dirty="0"/>
              <a:t>contact points (etc.),</a:t>
            </a:r>
          </a:p>
          <a:p>
            <a:pPr lvl="0"/>
            <a:r>
              <a:rPr lang="en-NZ" dirty="0"/>
              <a:t>Office supplies</a:t>
            </a:r>
          </a:p>
          <a:p>
            <a:pPr lvl="1"/>
            <a:r>
              <a:rPr lang="en-NZ" dirty="0"/>
              <a:t>Clip boards,</a:t>
            </a:r>
          </a:p>
          <a:p>
            <a:pPr lvl="1"/>
            <a:r>
              <a:rPr lang="en-NZ" dirty="0"/>
              <a:t>Pens and pencils,</a:t>
            </a:r>
          </a:p>
          <a:p>
            <a:pPr lvl="1"/>
            <a:r>
              <a:rPr lang="en-NZ" dirty="0"/>
              <a:t>Spare batteries including means of re-charging electronic equipment,</a:t>
            </a:r>
          </a:p>
          <a:p>
            <a:pPr lvl="0"/>
            <a:r>
              <a:rPr lang="en-NZ" dirty="0" smtClean="0"/>
              <a:t>Carry </a:t>
            </a:r>
            <a:r>
              <a:rPr lang="en-NZ" dirty="0"/>
              <a:t>bag,</a:t>
            </a:r>
          </a:p>
          <a:p>
            <a:pPr lvl="0"/>
            <a:r>
              <a:rPr lang="en-NZ" dirty="0" smtClean="0"/>
              <a:t>Camera</a:t>
            </a:r>
            <a:endParaRPr lang="en-NZ" dirty="0"/>
          </a:p>
        </p:txBody>
      </p:sp>
      <p:sp>
        <p:nvSpPr>
          <p:cNvPr id="3" name="Text Placeholder 2"/>
          <p:cNvSpPr>
            <a:spLocks noGrp="1"/>
          </p:cNvSpPr>
          <p:nvPr>
            <p:ph type="body" sz="quarter" idx="13"/>
          </p:nvPr>
        </p:nvSpPr>
        <p:spPr/>
        <p:txBody>
          <a:bodyPr/>
          <a:lstStyle/>
          <a:p>
            <a:r>
              <a:rPr lang="en-NZ" dirty="0" smtClean="0"/>
              <a:t>Essential Items……</a:t>
            </a:r>
            <a:endParaRPr lang="en-NZ" dirty="0"/>
          </a:p>
        </p:txBody>
      </p:sp>
    </p:spTree>
    <p:extLst>
      <p:ext uri="{BB962C8B-B14F-4D97-AF65-F5344CB8AC3E}">
        <p14:creationId xmlns:p14="http://schemas.microsoft.com/office/powerpoint/2010/main" val="373937845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33743" y="1339096"/>
            <a:ext cx="8256257" cy="5186248"/>
          </a:xfrm>
        </p:spPr>
        <p:txBody>
          <a:bodyPr/>
          <a:lstStyle/>
          <a:p>
            <a:r>
              <a:rPr lang="en-NZ" dirty="0" smtClean="0"/>
              <a:t>Levels of Evaluation</a:t>
            </a:r>
          </a:p>
          <a:p>
            <a:pPr lvl="1"/>
            <a:r>
              <a:rPr lang="en-NZ" dirty="0" smtClean="0"/>
              <a:t>Level 1: Rapid Evaluation</a:t>
            </a:r>
          </a:p>
          <a:p>
            <a:pPr lvl="1"/>
            <a:r>
              <a:rPr lang="en-NZ" dirty="0" smtClean="0">
                <a:solidFill>
                  <a:srgbClr val="FF0000"/>
                </a:solidFill>
              </a:rPr>
              <a:t>Level 2: Detailed evaluation</a:t>
            </a:r>
          </a:p>
          <a:p>
            <a:pPr lvl="1"/>
            <a:r>
              <a:rPr lang="en-NZ" dirty="0" smtClean="0">
                <a:solidFill>
                  <a:srgbClr val="FF0000"/>
                </a:solidFill>
              </a:rPr>
              <a:t>Level 3: Detailed Engineering</a:t>
            </a:r>
          </a:p>
          <a:p>
            <a:r>
              <a:rPr lang="en-NZ" dirty="0" smtClean="0"/>
              <a:t>Rapid Evaluation</a:t>
            </a:r>
          </a:p>
          <a:p>
            <a:pPr lvl="1"/>
            <a:r>
              <a:rPr lang="en-NZ" dirty="0" smtClean="0"/>
              <a:t>Objective of Evaluation</a:t>
            </a:r>
          </a:p>
          <a:p>
            <a:pPr lvl="1"/>
            <a:r>
              <a:rPr lang="en-NZ" dirty="0" smtClean="0"/>
              <a:t>Goals</a:t>
            </a:r>
          </a:p>
          <a:p>
            <a:pPr lvl="1"/>
            <a:r>
              <a:rPr lang="en-NZ" dirty="0" smtClean="0"/>
              <a:t>Building categorisation</a:t>
            </a:r>
          </a:p>
          <a:p>
            <a:pPr lvl="1"/>
            <a:r>
              <a:rPr lang="en-NZ" dirty="0" smtClean="0"/>
              <a:t>Steps</a:t>
            </a:r>
          </a:p>
          <a:p>
            <a:pPr lvl="1"/>
            <a:endParaRPr lang="en-NZ" dirty="0" smtClean="0"/>
          </a:p>
        </p:txBody>
      </p:sp>
      <p:sp>
        <p:nvSpPr>
          <p:cNvPr id="3" name="Text Placeholder 2"/>
          <p:cNvSpPr>
            <a:spLocks noGrp="1"/>
          </p:cNvSpPr>
          <p:nvPr>
            <p:ph type="body" sz="quarter" idx="13"/>
          </p:nvPr>
        </p:nvSpPr>
        <p:spPr/>
        <p:txBody>
          <a:bodyPr/>
          <a:lstStyle/>
          <a:p>
            <a:r>
              <a:rPr lang="en-NZ" dirty="0" smtClean="0"/>
              <a:t>Content</a:t>
            </a:r>
            <a:endParaRPr lang="en-NZ" dirty="0"/>
          </a:p>
        </p:txBody>
      </p:sp>
    </p:spTree>
    <p:extLst>
      <p:ext uri="{BB962C8B-B14F-4D97-AF65-F5344CB8AC3E}">
        <p14:creationId xmlns:p14="http://schemas.microsoft.com/office/powerpoint/2010/main" val="320457969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51521" y="2780928"/>
            <a:ext cx="8638480" cy="1513840"/>
          </a:xfrm>
        </p:spPr>
        <p:txBody>
          <a:bodyPr/>
          <a:lstStyle/>
          <a:p>
            <a:pPr marL="0" indent="0">
              <a:buNone/>
            </a:pPr>
            <a:r>
              <a:rPr lang="en-NZ" sz="8000" b="1" dirty="0" smtClean="0"/>
              <a:t>ANY QUESTION?</a:t>
            </a:r>
            <a:endParaRPr lang="en-NZ" sz="8000" b="1" dirty="0"/>
          </a:p>
        </p:txBody>
      </p:sp>
      <p:sp>
        <p:nvSpPr>
          <p:cNvPr id="3" name="Text Placeholder 2"/>
          <p:cNvSpPr>
            <a:spLocks noGrp="1"/>
          </p:cNvSpPr>
          <p:nvPr>
            <p:ph type="body" sz="quarter" idx="13"/>
          </p:nvPr>
        </p:nvSpPr>
        <p:spPr/>
        <p:txBody>
          <a:bodyPr/>
          <a:lstStyle/>
          <a:p>
            <a:endParaRPr lang="en-NZ"/>
          </a:p>
        </p:txBody>
      </p:sp>
    </p:spTree>
    <p:extLst>
      <p:ext uri="{BB962C8B-B14F-4D97-AF65-F5344CB8AC3E}">
        <p14:creationId xmlns:p14="http://schemas.microsoft.com/office/powerpoint/2010/main" val="311989328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07504" y="980728"/>
            <a:ext cx="9036495" cy="5256584"/>
          </a:xfrm>
        </p:spPr>
        <p:txBody>
          <a:bodyPr/>
          <a:lstStyle/>
          <a:p>
            <a:pPr lvl="0"/>
            <a:r>
              <a:rPr lang="en-GB" dirty="0" smtClean="0"/>
              <a:t>Triaging of buildings – identify which buildings are usable,</a:t>
            </a:r>
            <a:endParaRPr lang="en-NZ" dirty="0"/>
          </a:p>
          <a:p>
            <a:pPr lvl="0"/>
            <a:r>
              <a:rPr lang="en-GB" dirty="0"/>
              <a:t>A safety evaluation of current state of buildings with anticipation of aftershocks sequence, to identify whether the building is safe for entry or occupancy.</a:t>
            </a:r>
            <a:endParaRPr lang="en-NZ" dirty="0"/>
          </a:p>
          <a:p>
            <a:pPr lvl="0"/>
            <a:r>
              <a:rPr lang="en-GB" dirty="0"/>
              <a:t>It is </a:t>
            </a:r>
            <a:r>
              <a:rPr lang="en-GB" b="1" u="sng" dirty="0"/>
              <a:t>not</a:t>
            </a:r>
            <a:r>
              <a:rPr lang="en-GB" dirty="0"/>
              <a:t> future proofing of buildings.  It should not consider issues of code compliance</a:t>
            </a:r>
            <a:r>
              <a:rPr lang="en-GB" dirty="0" smtClean="0"/>
              <a:t>.</a:t>
            </a:r>
          </a:p>
          <a:p>
            <a:pPr lvl="0"/>
            <a:endParaRPr lang="en-GB" dirty="0" smtClean="0"/>
          </a:p>
          <a:p>
            <a:pPr marL="0" lvl="0" indent="0">
              <a:buNone/>
            </a:pPr>
            <a:endParaRPr lang="en-NZ" dirty="0"/>
          </a:p>
          <a:p>
            <a:endParaRPr lang="en-NZ" dirty="0"/>
          </a:p>
        </p:txBody>
      </p:sp>
      <p:sp>
        <p:nvSpPr>
          <p:cNvPr id="3" name="Text Placeholder 2"/>
          <p:cNvSpPr>
            <a:spLocks noGrp="1"/>
          </p:cNvSpPr>
          <p:nvPr>
            <p:ph type="body" sz="quarter" idx="13"/>
          </p:nvPr>
        </p:nvSpPr>
        <p:spPr/>
        <p:txBody>
          <a:bodyPr/>
          <a:lstStyle/>
          <a:p>
            <a:endParaRPr lang="en-GB" dirty="0" smtClean="0"/>
          </a:p>
          <a:p>
            <a:r>
              <a:rPr lang="en-NZ" dirty="0"/>
              <a:t>Level 1: Rapid Evaluation</a:t>
            </a:r>
          </a:p>
          <a:p>
            <a:endParaRPr lang="en-NZ" dirty="0"/>
          </a:p>
        </p:txBody>
      </p:sp>
    </p:spTree>
    <p:extLst>
      <p:ext uri="{BB962C8B-B14F-4D97-AF65-F5344CB8AC3E}">
        <p14:creationId xmlns:p14="http://schemas.microsoft.com/office/powerpoint/2010/main" val="357652895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9513" y="860079"/>
            <a:ext cx="8710488" cy="5377233"/>
          </a:xfrm>
        </p:spPr>
        <p:txBody>
          <a:bodyPr/>
          <a:lstStyle/>
          <a:p>
            <a:pPr lvl="1"/>
            <a:r>
              <a:rPr lang="en-NZ" dirty="0" smtClean="0"/>
              <a:t>Qualitative</a:t>
            </a:r>
          </a:p>
          <a:p>
            <a:pPr lvl="1"/>
            <a:r>
              <a:rPr lang="en-NZ" dirty="0" smtClean="0"/>
              <a:t>completed immediately after an earthquake</a:t>
            </a:r>
          </a:p>
          <a:p>
            <a:pPr lvl="1"/>
            <a:r>
              <a:rPr lang="en-NZ" dirty="0" smtClean="0"/>
              <a:t>establishing </a:t>
            </a:r>
            <a:r>
              <a:rPr lang="en-NZ" dirty="0"/>
              <a:t>quantum of </a:t>
            </a:r>
            <a:r>
              <a:rPr lang="en-NZ" dirty="0" smtClean="0"/>
              <a:t>damage</a:t>
            </a:r>
          </a:p>
          <a:p>
            <a:pPr lvl="1"/>
            <a:r>
              <a:rPr lang="en-NZ" dirty="0"/>
              <a:t>e</a:t>
            </a:r>
            <a:r>
              <a:rPr lang="en-NZ" dirty="0" smtClean="0"/>
              <a:t>xternal only</a:t>
            </a:r>
          </a:p>
          <a:p>
            <a:pPr lvl="1"/>
            <a:r>
              <a:rPr lang="en-NZ" dirty="0" smtClean="0"/>
              <a:t>less </a:t>
            </a:r>
            <a:r>
              <a:rPr lang="en-NZ" dirty="0"/>
              <a:t>than </a:t>
            </a:r>
            <a:r>
              <a:rPr lang="en-NZ" dirty="0" smtClean="0"/>
              <a:t>10-20 minutes</a:t>
            </a:r>
          </a:p>
          <a:p>
            <a:pPr lvl="1"/>
            <a:r>
              <a:rPr lang="en-NZ" dirty="0" smtClean="0"/>
              <a:t>categorising </a:t>
            </a:r>
            <a:r>
              <a:rPr lang="en-NZ" dirty="0"/>
              <a:t>buildings into </a:t>
            </a:r>
            <a:r>
              <a:rPr lang="en-NZ" b="1" dirty="0"/>
              <a:t>Inspected</a:t>
            </a:r>
            <a:r>
              <a:rPr lang="en-NZ" b="1" dirty="0" smtClean="0"/>
              <a:t>/ </a:t>
            </a:r>
            <a:r>
              <a:rPr lang="en-NZ" b="1" dirty="0" smtClean="0"/>
              <a:t>Limited Entry/ </a:t>
            </a:r>
            <a:r>
              <a:rPr lang="en-NZ" b="1" dirty="0" smtClean="0"/>
              <a:t>Unsafe</a:t>
            </a:r>
            <a:r>
              <a:rPr lang="en-NZ" dirty="0"/>
              <a:t>, </a:t>
            </a:r>
            <a:endParaRPr lang="en-NZ" dirty="0" smtClean="0"/>
          </a:p>
          <a:p>
            <a:pPr lvl="1"/>
            <a:r>
              <a:rPr lang="en-NZ" dirty="0" smtClean="0"/>
              <a:t>recommending </a:t>
            </a:r>
            <a:r>
              <a:rPr lang="en-NZ" dirty="0"/>
              <a:t>barriers and/or no-go zones. </a:t>
            </a:r>
            <a:endParaRPr lang="en-NZ" dirty="0" smtClean="0"/>
          </a:p>
          <a:p>
            <a:pPr lvl="1"/>
            <a:endParaRPr lang="en-NZ" dirty="0"/>
          </a:p>
        </p:txBody>
      </p:sp>
      <p:sp>
        <p:nvSpPr>
          <p:cNvPr id="3" name="Text Placeholder 2"/>
          <p:cNvSpPr>
            <a:spLocks noGrp="1"/>
          </p:cNvSpPr>
          <p:nvPr>
            <p:ph type="body" sz="quarter" idx="13"/>
          </p:nvPr>
        </p:nvSpPr>
        <p:spPr/>
        <p:txBody>
          <a:bodyPr/>
          <a:lstStyle/>
          <a:p>
            <a:endParaRPr lang="en-NZ" dirty="0" smtClean="0"/>
          </a:p>
          <a:p>
            <a:r>
              <a:rPr lang="en-NZ" dirty="0" smtClean="0"/>
              <a:t>Level </a:t>
            </a:r>
            <a:r>
              <a:rPr lang="en-NZ" dirty="0"/>
              <a:t>1: Rapid Evaluation</a:t>
            </a:r>
          </a:p>
          <a:p>
            <a:r>
              <a:rPr lang="en-NZ" dirty="0" smtClean="0"/>
              <a:t> </a:t>
            </a:r>
            <a:endParaRPr lang="en-NZ" dirty="0"/>
          </a:p>
        </p:txBody>
      </p:sp>
    </p:spTree>
    <p:extLst>
      <p:ext uri="{BB962C8B-B14F-4D97-AF65-F5344CB8AC3E}">
        <p14:creationId xmlns:p14="http://schemas.microsoft.com/office/powerpoint/2010/main" val="293861304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5537" y="860079"/>
            <a:ext cx="8494464" cy="5881289"/>
          </a:xfrm>
        </p:spPr>
        <p:txBody>
          <a:bodyPr/>
          <a:lstStyle/>
          <a:p>
            <a:r>
              <a:rPr lang="en-NZ" dirty="0" smtClean="0"/>
              <a:t>Identify which buildings are usable.</a:t>
            </a:r>
          </a:p>
          <a:p>
            <a:r>
              <a:rPr lang="en-NZ" dirty="0" smtClean="0"/>
              <a:t>minimising </a:t>
            </a:r>
            <a:r>
              <a:rPr lang="en-NZ" dirty="0"/>
              <a:t>displacement of people. </a:t>
            </a:r>
          </a:p>
          <a:p>
            <a:pPr lvl="1"/>
            <a:r>
              <a:rPr lang="en-NZ" dirty="0" smtClean="0"/>
              <a:t>Send people back to their </a:t>
            </a:r>
            <a:r>
              <a:rPr lang="en-NZ" dirty="0" smtClean="0"/>
              <a:t>home, </a:t>
            </a:r>
            <a:r>
              <a:rPr lang="en-NZ" dirty="0" smtClean="0"/>
              <a:t>if that is safe to do – normalcy in life</a:t>
            </a:r>
          </a:p>
          <a:p>
            <a:pPr lvl="1"/>
            <a:r>
              <a:rPr lang="en-NZ" dirty="0" smtClean="0"/>
              <a:t>assessing </a:t>
            </a:r>
            <a:r>
              <a:rPr lang="en-NZ" dirty="0"/>
              <a:t>the need for temporary works such as shoring, temporary </a:t>
            </a:r>
            <a:r>
              <a:rPr lang="en-NZ" dirty="0" smtClean="0"/>
              <a:t>securing/ removal of unstable elements and </a:t>
            </a:r>
            <a:r>
              <a:rPr lang="en-NZ" dirty="0"/>
              <a:t>making safe </a:t>
            </a:r>
          </a:p>
          <a:p>
            <a:pPr lvl="1"/>
            <a:r>
              <a:rPr lang="en-NZ" dirty="0"/>
              <a:t>saving property from unnecessary demolition conserving heritage fabric </a:t>
            </a:r>
          </a:p>
          <a:p>
            <a:pPr marL="0" indent="0">
              <a:buNone/>
            </a:pPr>
            <a:endParaRPr lang="en-NZ" dirty="0"/>
          </a:p>
          <a:p>
            <a:endParaRPr lang="en-NZ" dirty="0" smtClean="0"/>
          </a:p>
        </p:txBody>
      </p:sp>
      <p:sp>
        <p:nvSpPr>
          <p:cNvPr id="3" name="Text Placeholder 2"/>
          <p:cNvSpPr>
            <a:spLocks noGrp="1"/>
          </p:cNvSpPr>
          <p:nvPr>
            <p:ph type="body" sz="quarter" idx="13"/>
          </p:nvPr>
        </p:nvSpPr>
        <p:spPr/>
        <p:txBody>
          <a:bodyPr/>
          <a:lstStyle/>
          <a:p>
            <a:r>
              <a:rPr lang="en-NZ" dirty="0" smtClean="0"/>
              <a:t>Objective</a:t>
            </a:r>
            <a:endParaRPr lang="en-NZ" dirty="0"/>
          </a:p>
        </p:txBody>
      </p:sp>
    </p:spTree>
    <p:extLst>
      <p:ext uri="{BB962C8B-B14F-4D97-AF65-F5344CB8AC3E}">
        <p14:creationId xmlns:p14="http://schemas.microsoft.com/office/powerpoint/2010/main" val="399611259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33743" y="860079"/>
            <a:ext cx="8256257" cy="5881289"/>
          </a:xfrm>
        </p:spPr>
        <p:txBody>
          <a:bodyPr/>
          <a:lstStyle/>
          <a:p>
            <a:r>
              <a:rPr lang="en-NZ" dirty="0"/>
              <a:t>Safe use of streets adjacent to damaged buildings </a:t>
            </a:r>
          </a:p>
          <a:p>
            <a:pPr lvl="1"/>
            <a:r>
              <a:rPr lang="en-NZ" dirty="0"/>
              <a:t>safe occupation of buildings for: continued use, especially emergency facilities </a:t>
            </a:r>
          </a:p>
          <a:p>
            <a:r>
              <a:rPr lang="en-NZ" dirty="0" smtClean="0"/>
              <a:t>minimising </a:t>
            </a:r>
            <a:r>
              <a:rPr lang="en-NZ" dirty="0"/>
              <a:t>economic impact for the owners and community</a:t>
            </a:r>
          </a:p>
          <a:p>
            <a:r>
              <a:rPr lang="en-NZ" dirty="0" smtClean="0"/>
              <a:t>minimising </a:t>
            </a:r>
            <a:r>
              <a:rPr lang="en-NZ" dirty="0"/>
              <a:t>impact on commercial </a:t>
            </a:r>
            <a:r>
              <a:rPr lang="en-NZ" dirty="0" smtClean="0"/>
              <a:t>activities </a:t>
            </a:r>
            <a:endParaRPr lang="en-NZ" dirty="0"/>
          </a:p>
          <a:p>
            <a:r>
              <a:rPr lang="en-NZ" dirty="0"/>
              <a:t>The goal is to minimise risk, but </a:t>
            </a:r>
            <a:r>
              <a:rPr lang="en-NZ" b="1" u="sng" dirty="0"/>
              <a:t>not</a:t>
            </a:r>
            <a:r>
              <a:rPr lang="en-NZ" dirty="0"/>
              <a:t> to </a:t>
            </a:r>
          </a:p>
          <a:p>
            <a:pPr lvl="1"/>
            <a:r>
              <a:rPr lang="en-NZ" dirty="0"/>
              <a:t> imposing unwarranted hardship on owners and occupants of damaged buildings</a:t>
            </a:r>
          </a:p>
          <a:p>
            <a:endParaRPr lang="en-NZ" dirty="0"/>
          </a:p>
          <a:p>
            <a:endParaRPr lang="en-NZ" dirty="0" smtClean="0"/>
          </a:p>
        </p:txBody>
      </p:sp>
      <p:sp>
        <p:nvSpPr>
          <p:cNvPr id="3" name="Text Placeholder 2"/>
          <p:cNvSpPr>
            <a:spLocks noGrp="1"/>
          </p:cNvSpPr>
          <p:nvPr>
            <p:ph type="body" sz="quarter" idx="13"/>
          </p:nvPr>
        </p:nvSpPr>
        <p:spPr/>
        <p:txBody>
          <a:bodyPr/>
          <a:lstStyle/>
          <a:p>
            <a:r>
              <a:rPr lang="en-NZ" dirty="0" smtClean="0"/>
              <a:t>Objective………</a:t>
            </a:r>
            <a:endParaRPr lang="en-NZ" dirty="0"/>
          </a:p>
        </p:txBody>
      </p:sp>
    </p:spTree>
    <p:extLst>
      <p:ext uri="{BB962C8B-B14F-4D97-AF65-F5344CB8AC3E}">
        <p14:creationId xmlns:p14="http://schemas.microsoft.com/office/powerpoint/2010/main" val="121584563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3529" y="1339096"/>
            <a:ext cx="8566472" cy="4318754"/>
          </a:xfrm>
        </p:spPr>
        <p:txBody>
          <a:bodyPr/>
          <a:lstStyle/>
          <a:p>
            <a:r>
              <a:rPr lang="en-NZ" b="1" dirty="0" smtClean="0">
                <a:solidFill>
                  <a:srgbClr val="00B050"/>
                </a:solidFill>
              </a:rPr>
              <a:t>GREEN</a:t>
            </a:r>
            <a:r>
              <a:rPr lang="en-NZ" dirty="0" smtClean="0"/>
              <a:t> – Does not mean </a:t>
            </a:r>
            <a:r>
              <a:rPr lang="en-NZ" b="1" u="sng" dirty="0" smtClean="0"/>
              <a:t>safe</a:t>
            </a:r>
            <a:r>
              <a:rPr lang="en-NZ" dirty="0" smtClean="0"/>
              <a:t>, it only means the building is </a:t>
            </a:r>
            <a:r>
              <a:rPr lang="en-NZ" b="1" dirty="0" err="1" smtClean="0"/>
              <a:t>occupiable</a:t>
            </a:r>
            <a:r>
              <a:rPr lang="en-NZ" dirty="0" smtClean="0"/>
              <a:t> in given condition,</a:t>
            </a:r>
          </a:p>
          <a:p>
            <a:r>
              <a:rPr lang="en-NZ" b="1" dirty="0" smtClean="0">
                <a:solidFill>
                  <a:srgbClr val="CCCC00"/>
                </a:solidFill>
              </a:rPr>
              <a:t>YELLOW</a:t>
            </a:r>
            <a:r>
              <a:rPr lang="en-NZ" dirty="0" smtClean="0"/>
              <a:t>:</a:t>
            </a:r>
          </a:p>
          <a:p>
            <a:r>
              <a:rPr lang="en-NZ" b="1" dirty="0" smtClean="0">
                <a:solidFill>
                  <a:srgbClr val="FF0000"/>
                </a:solidFill>
              </a:rPr>
              <a:t>RED</a:t>
            </a:r>
            <a:r>
              <a:rPr lang="en-NZ" dirty="0" smtClean="0"/>
              <a:t>: Does </a:t>
            </a:r>
            <a:r>
              <a:rPr lang="en-NZ" b="1" u="sng" dirty="0" smtClean="0"/>
              <a:t>not</a:t>
            </a:r>
            <a:r>
              <a:rPr lang="en-NZ" dirty="0" smtClean="0"/>
              <a:t> mean the building has to be demolished</a:t>
            </a:r>
          </a:p>
          <a:p>
            <a:r>
              <a:rPr lang="en-NZ" dirty="0" smtClean="0"/>
              <a:t>The goal is to understanding the implications of the damages </a:t>
            </a:r>
            <a:endParaRPr lang="en-NZ" dirty="0"/>
          </a:p>
        </p:txBody>
      </p:sp>
      <p:sp>
        <p:nvSpPr>
          <p:cNvPr id="3" name="Text Placeholder 2"/>
          <p:cNvSpPr>
            <a:spLocks noGrp="1"/>
          </p:cNvSpPr>
          <p:nvPr>
            <p:ph type="body" sz="quarter" idx="13"/>
          </p:nvPr>
        </p:nvSpPr>
        <p:spPr/>
        <p:txBody>
          <a:bodyPr/>
          <a:lstStyle/>
          <a:p>
            <a:r>
              <a:rPr lang="en-NZ" dirty="0" smtClean="0"/>
              <a:t>Interpretation</a:t>
            </a:r>
            <a:endParaRPr lang="en-NZ" dirty="0"/>
          </a:p>
        </p:txBody>
      </p:sp>
    </p:spTree>
    <p:extLst>
      <p:ext uri="{BB962C8B-B14F-4D97-AF65-F5344CB8AC3E}">
        <p14:creationId xmlns:p14="http://schemas.microsoft.com/office/powerpoint/2010/main" val="384736481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a:t>Damage </a:t>
            </a:r>
            <a:r>
              <a:rPr lang="en-GB" dirty="0" smtClean="0"/>
              <a:t>Categorisation</a:t>
            </a:r>
            <a:endParaRPr lang="en-NZ" dirty="0"/>
          </a:p>
        </p:txBody>
      </p:sp>
      <p:graphicFrame>
        <p:nvGraphicFramePr>
          <p:cNvPr id="4" name="Table 3"/>
          <p:cNvGraphicFramePr>
            <a:graphicFrameLocks noGrp="1"/>
          </p:cNvGraphicFramePr>
          <p:nvPr>
            <p:extLst>
              <p:ext uri="{D42A27DB-BD31-4B8C-83A1-F6EECF244321}">
                <p14:modId xmlns:p14="http://schemas.microsoft.com/office/powerpoint/2010/main" val="2595628907"/>
              </p:ext>
            </p:extLst>
          </p:nvPr>
        </p:nvGraphicFramePr>
        <p:xfrm>
          <a:off x="7485" y="836712"/>
          <a:ext cx="9143999" cy="5686530"/>
        </p:xfrm>
        <a:graphic>
          <a:graphicData uri="http://schemas.openxmlformats.org/drawingml/2006/table">
            <a:tbl>
              <a:tblPr firstRow="1" firstCol="1" bandRow="1">
                <a:tableStyleId>{5C22544A-7EE6-4342-B048-85BDC9FD1C3A}</a:tableStyleId>
              </a:tblPr>
              <a:tblGrid>
                <a:gridCol w="1036123"/>
                <a:gridCol w="1008112"/>
                <a:gridCol w="1152128"/>
                <a:gridCol w="2520280"/>
                <a:gridCol w="3427356"/>
              </a:tblGrid>
              <a:tr h="427868">
                <a:tc>
                  <a:txBody>
                    <a:bodyPr/>
                    <a:lstStyle/>
                    <a:p>
                      <a:pPr>
                        <a:spcBef>
                          <a:spcPts val="300"/>
                        </a:spcBef>
                        <a:spcAft>
                          <a:spcPts val="300"/>
                        </a:spcAft>
                        <a:tabLst>
                          <a:tab pos="269875" algn="l"/>
                          <a:tab pos="540385" algn="l"/>
                        </a:tabLst>
                      </a:pPr>
                      <a:r>
                        <a:rPr lang="en-GB" sz="1800" b="1" kern="1400" dirty="0" smtClean="0">
                          <a:effectLst/>
                          <a:latin typeface="+mj-lt"/>
                        </a:rPr>
                        <a:t>Damage Intensity</a:t>
                      </a:r>
                      <a:endParaRPr lang="en-NZ" sz="1800" b="1" kern="1400" dirty="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a:effectLst/>
                          <a:latin typeface="+mj-lt"/>
                        </a:rPr>
                        <a:t>Risk Profile</a:t>
                      </a:r>
                      <a:endParaRPr lang="en-NZ" sz="1800" b="1" kern="140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a:effectLst/>
                          <a:latin typeface="+mj-lt"/>
                        </a:rPr>
                        <a:t>Posting</a:t>
                      </a:r>
                      <a:endParaRPr lang="en-NZ" sz="1800" b="1" kern="140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a:effectLst/>
                          <a:latin typeface="+mj-lt"/>
                        </a:rPr>
                        <a:t>Usability Category</a:t>
                      </a:r>
                      <a:endParaRPr lang="en-NZ" sz="1800" b="1" kern="140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c>
                  <a:txBody>
                    <a:bodyPr/>
                    <a:lstStyle/>
                    <a:p>
                      <a:pPr>
                        <a:spcBef>
                          <a:spcPts val="300"/>
                        </a:spcBef>
                        <a:spcAft>
                          <a:spcPts val="300"/>
                        </a:spcAft>
                        <a:tabLst>
                          <a:tab pos="269875" algn="l"/>
                          <a:tab pos="540385" algn="l"/>
                        </a:tabLst>
                      </a:pPr>
                      <a:r>
                        <a:rPr lang="en-GB" sz="1800" b="1" kern="1400" dirty="0">
                          <a:effectLst/>
                          <a:latin typeface="+mj-lt"/>
                        </a:rPr>
                        <a:t>Details</a:t>
                      </a:r>
                      <a:endParaRPr lang="en-NZ" sz="1800" b="1" kern="1400" dirty="0">
                        <a:solidFill>
                          <a:srgbClr val="FFFFFF"/>
                        </a:solidFill>
                        <a:effectLst/>
                        <a:latin typeface="+mj-lt"/>
                        <a:ea typeface="Times New Roman" panose="02020603050405020304" pitchFamily="18" charset="0"/>
                        <a:cs typeface="Times New Roman" panose="02020603050405020304" pitchFamily="18" charset="0"/>
                      </a:endParaRPr>
                    </a:p>
                  </a:txBody>
                  <a:tcPr marL="31531" marR="31531" marT="0" marB="0"/>
                </a:tc>
              </a:tr>
              <a:tr h="748770">
                <a:tc>
                  <a:txBody>
                    <a:bodyPr/>
                    <a:lstStyle/>
                    <a:p>
                      <a:pPr>
                        <a:tabLst>
                          <a:tab pos="269875" algn="l"/>
                          <a:tab pos="540385" algn="l"/>
                        </a:tabLst>
                      </a:pPr>
                      <a:r>
                        <a:rPr lang="en-GB" sz="1800" b="1" dirty="0">
                          <a:effectLst/>
                          <a:latin typeface="+mj-lt"/>
                        </a:rPr>
                        <a:t>Light</a:t>
                      </a:r>
                      <a:endParaRPr lang="en-NZ" sz="1800" b="1" dirty="0">
                        <a:effectLst/>
                        <a:latin typeface="+mj-lt"/>
                      </a:endParaRPr>
                    </a:p>
                  </a:txBody>
                  <a:tcPr marL="31531" marR="31531" marT="0" marB="0"/>
                </a:tc>
                <a:tc>
                  <a:txBody>
                    <a:bodyPr/>
                    <a:lstStyle/>
                    <a:p>
                      <a:pPr>
                        <a:tabLst>
                          <a:tab pos="269875" algn="l"/>
                          <a:tab pos="540385" algn="l"/>
                        </a:tabLst>
                      </a:pPr>
                      <a:r>
                        <a:rPr lang="en-GB" sz="1800" b="1" dirty="0">
                          <a:effectLst/>
                          <a:latin typeface="+mj-lt"/>
                        </a:rPr>
                        <a:t>Low</a:t>
                      </a:r>
                      <a:endParaRPr lang="en-NZ" sz="1800" b="1" dirty="0">
                        <a:effectLst/>
                        <a:latin typeface="+mj-lt"/>
                      </a:endParaRPr>
                    </a:p>
                  </a:txBody>
                  <a:tcPr marL="31531" marR="31531" marT="0" marB="0"/>
                </a:tc>
                <a:tc>
                  <a:txBody>
                    <a:bodyPr/>
                    <a:lstStyle/>
                    <a:p>
                      <a:pPr>
                        <a:tabLst>
                          <a:tab pos="269875" algn="l"/>
                          <a:tab pos="540385" algn="l"/>
                        </a:tabLst>
                      </a:pPr>
                      <a:r>
                        <a:rPr lang="en-GB" sz="1800" b="1" dirty="0">
                          <a:effectLst/>
                          <a:latin typeface="+mj-lt"/>
                        </a:rPr>
                        <a:t>Inspected </a:t>
                      </a:r>
                      <a:endParaRPr lang="en-NZ" sz="1800" b="1" dirty="0">
                        <a:effectLst/>
                        <a:latin typeface="+mj-lt"/>
                      </a:endParaRPr>
                    </a:p>
                    <a:p>
                      <a:pPr>
                        <a:tabLst>
                          <a:tab pos="269875" algn="l"/>
                          <a:tab pos="540385" algn="l"/>
                        </a:tabLst>
                      </a:pPr>
                      <a:r>
                        <a:rPr lang="en-GB" sz="1800" b="1" dirty="0">
                          <a:effectLst/>
                          <a:latin typeface="+mj-lt"/>
                        </a:rPr>
                        <a:t>(Green)</a:t>
                      </a:r>
                      <a:endParaRPr lang="en-NZ" sz="1800" b="1" dirty="0">
                        <a:effectLst/>
                        <a:latin typeface="+mj-lt"/>
                      </a:endParaRPr>
                    </a:p>
                  </a:txBody>
                  <a:tcPr marL="31531" marR="31531" marT="0" marB="0"/>
                </a:tc>
                <a:tc>
                  <a:txBody>
                    <a:bodyPr/>
                    <a:lstStyle/>
                    <a:p>
                      <a:pPr>
                        <a:tabLst>
                          <a:tab pos="269875" algn="l"/>
                          <a:tab pos="540385" algn="l"/>
                        </a:tabLst>
                      </a:pPr>
                      <a:r>
                        <a:rPr lang="en-GB" sz="1800" b="1" dirty="0" err="1" smtClean="0">
                          <a:effectLst/>
                          <a:latin typeface="+mj-lt"/>
                        </a:rPr>
                        <a:t>Occupiable</a:t>
                      </a:r>
                      <a:endParaRPr lang="en-NZ" sz="1800" b="1" dirty="0">
                        <a:effectLst/>
                        <a:latin typeface="+mj-lt"/>
                      </a:endParaRPr>
                    </a:p>
                  </a:txBody>
                  <a:tcPr marL="31531" marR="31531" marT="0" marB="0"/>
                </a:tc>
                <a:tc>
                  <a:txBody>
                    <a:bodyPr/>
                    <a:lstStyle/>
                    <a:p>
                      <a:pPr>
                        <a:tabLst>
                          <a:tab pos="269875" algn="l"/>
                          <a:tab pos="540385" algn="l"/>
                        </a:tabLst>
                      </a:pPr>
                      <a:r>
                        <a:rPr lang="en-NZ" sz="1800" b="1" dirty="0" err="1" smtClean="0">
                          <a:effectLst/>
                          <a:latin typeface="+mj-lt"/>
                        </a:rPr>
                        <a:t>Occupiable</a:t>
                      </a:r>
                      <a:endParaRPr lang="en-NZ" sz="1800" b="1" dirty="0">
                        <a:effectLst/>
                        <a:latin typeface="+mj-lt"/>
                      </a:endParaRPr>
                    </a:p>
                  </a:txBody>
                  <a:tcPr marL="31531" marR="31531" marT="0" marB="0"/>
                </a:tc>
              </a:tr>
              <a:tr h="1056300">
                <a:tc rowSpan="2">
                  <a:txBody>
                    <a:bodyPr/>
                    <a:lstStyle/>
                    <a:p>
                      <a:pPr>
                        <a:tabLst>
                          <a:tab pos="269875" algn="l"/>
                          <a:tab pos="540385" algn="l"/>
                        </a:tabLst>
                      </a:pPr>
                      <a:r>
                        <a:rPr lang="en-GB" sz="1800" b="1" dirty="0">
                          <a:effectLst/>
                          <a:latin typeface="+mj-lt"/>
                        </a:rPr>
                        <a:t>Moderate</a:t>
                      </a:r>
                      <a:endParaRPr lang="en-NZ" sz="1800" b="1" dirty="0">
                        <a:effectLst/>
                        <a:latin typeface="+mj-lt"/>
                      </a:endParaRPr>
                    </a:p>
                  </a:txBody>
                  <a:tcPr marL="31531" marR="31531" marT="0" marB="0"/>
                </a:tc>
                <a:tc rowSpan="2">
                  <a:txBody>
                    <a:bodyPr/>
                    <a:lstStyle/>
                    <a:p>
                      <a:pPr>
                        <a:tabLst>
                          <a:tab pos="269875" algn="l"/>
                          <a:tab pos="540385" algn="l"/>
                        </a:tabLst>
                      </a:pPr>
                      <a:r>
                        <a:rPr lang="en-GB" sz="1800" b="1">
                          <a:effectLst/>
                          <a:latin typeface="+mj-lt"/>
                        </a:rPr>
                        <a:t>Moderate</a:t>
                      </a:r>
                      <a:endParaRPr lang="en-NZ" sz="1800" b="1">
                        <a:effectLst/>
                        <a:latin typeface="+mj-lt"/>
                      </a:endParaRPr>
                    </a:p>
                  </a:txBody>
                  <a:tcPr marL="31531" marR="31531" marT="0" marB="0"/>
                </a:tc>
                <a:tc rowSpan="2">
                  <a:txBody>
                    <a:bodyPr/>
                    <a:lstStyle/>
                    <a:p>
                      <a:pPr>
                        <a:tabLst>
                          <a:tab pos="269875" algn="l"/>
                          <a:tab pos="540385" algn="l"/>
                        </a:tabLst>
                      </a:pPr>
                      <a:r>
                        <a:rPr lang="en-GB" sz="1800" b="1">
                          <a:effectLst/>
                          <a:latin typeface="+mj-lt"/>
                        </a:rPr>
                        <a:t>Restricted, Limited entry at owner’s risk (Yellow)</a:t>
                      </a:r>
                      <a:endParaRPr lang="en-NZ" sz="1800" b="1">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Use</a:t>
                      </a:r>
                      <a:r>
                        <a:rPr lang="en-GB" sz="1800" b="1" baseline="0" dirty="0" smtClean="0">
                          <a:effectLst/>
                          <a:latin typeface="+mj-lt"/>
                        </a:rPr>
                        <a:t> restricted to parts of building only</a:t>
                      </a:r>
                      <a:endParaRPr lang="en-NZ" sz="1800" b="1" dirty="0">
                        <a:effectLst/>
                        <a:latin typeface="+mj-lt"/>
                      </a:endParaRPr>
                    </a:p>
                  </a:txBody>
                  <a:tcPr marL="31531" marR="31531" marT="0" marB="0"/>
                </a:tc>
                <a:tc>
                  <a:txBody>
                    <a:bodyPr/>
                    <a:lstStyle/>
                    <a:p>
                      <a:pPr>
                        <a:tabLst>
                          <a:tab pos="269875" algn="l"/>
                          <a:tab pos="540385" algn="l"/>
                        </a:tabLst>
                      </a:pPr>
                      <a:r>
                        <a:rPr lang="en-NZ" sz="1800" b="1" dirty="0" smtClean="0">
                          <a:effectLst/>
                          <a:latin typeface="+mj-lt"/>
                        </a:rPr>
                        <a:t>Prohibit</a:t>
                      </a:r>
                      <a:r>
                        <a:rPr lang="en-NZ" sz="1800" b="1" baseline="0" dirty="0" smtClean="0">
                          <a:effectLst/>
                          <a:latin typeface="+mj-lt"/>
                        </a:rPr>
                        <a:t> entry into certain rooms/ areas </a:t>
                      </a:r>
                      <a:r>
                        <a:rPr lang="en-NZ" sz="1800" b="1" baseline="0" dirty="0" smtClean="0">
                          <a:effectLst/>
                          <a:latin typeface="+mj-lt"/>
                        </a:rPr>
                        <a:t>or whole building because </a:t>
                      </a:r>
                      <a:r>
                        <a:rPr lang="en-NZ" sz="1800" b="1" baseline="0" dirty="0" smtClean="0">
                          <a:effectLst/>
                          <a:latin typeface="+mj-lt"/>
                        </a:rPr>
                        <a:t>of falling hazards that do not threaten the rest of the building, </a:t>
                      </a:r>
                      <a:endParaRPr lang="en-NZ" sz="1800" b="1" dirty="0">
                        <a:effectLst/>
                        <a:latin typeface="+mj-lt"/>
                      </a:endParaRPr>
                    </a:p>
                  </a:txBody>
                  <a:tcPr marL="31531" marR="31531" marT="0" marB="0"/>
                </a:tc>
              </a:tr>
              <a:tr h="855737">
                <a:tc vMerge="1">
                  <a:txBody>
                    <a:bodyPr/>
                    <a:lstStyle/>
                    <a:p>
                      <a:endParaRPr lang="en-NZ"/>
                    </a:p>
                  </a:txBody>
                  <a:tcPr/>
                </a:tc>
                <a:tc vMerge="1">
                  <a:txBody>
                    <a:bodyPr/>
                    <a:lstStyle/>
                    <a:p>
                      <a:endParaRPr lang="en-NZ"/>
                    </a:p>
                  </a:txBody>
                  <a:tcPr/>
                </a:tc>
                <a:tc vMerge="1">
                  <a:txBody>
                    <a:bodyPr/>
                    <a:lstStyle/>
                    <a:p>
                      <a:endParaRPr lang="en-NZ"/>
                    </a:p>
                  </a:txBody>
                  <a:tcPr/>
                </a:tc>
                <a:tc>
                  <a:txBody>
                    <a:bodyPr/>
                    <a:lstStyle/>
                    <a:p>
                      <a:pPr>
                        <a:tabLst>
                          <a:tab pos="269875" algn="l"/>
                          <a:tab pos="540385" algn="l"/>
                        </a:tabLst>
                      </a:pPr>
                      <a:r>
                        <a:rPr lang="en-GB" sz="1800" b="1" dirty="0" smtClean="0">
                          <a:effectLst/>
                          <a:latin typeface="+mj-lt"/>
                        </a:rPr>
                        <a:t>No</a:t>
                      </a:r>
                      <a:r>
                        <a:rPr lang="en-GB" sz="1800" b="1" baseline="0" dirty="0" smtClean="0">
                          <a:effectLst/>
                          <a:latin typeface="+mj-lt"/>
                        </a:rPr>
                        <a:t> public entry except on short term essential business to parts or all of the building for emergency purpose</a:t>
                      </a:r>
                      <a:endParaRPr lang="en-NZ" sz="1800" b="1" dirty="0">
                        <a:effectLst/>
                        <a:latin typeface="+mj-lt"/>
                      </a:endParaRPr>
                    </a:p>
                  </a:txBody>
                  <a:tcPr marL="31531" marR="31531" marT="0" marB="0"/>
                </a:tc>
                <a:tc>
                  <a:txBody>
                    <a:bodyPr/>
                    <a:lstStyle/>
                    <a:p>
                      <a:pPr>
                        <a:tabLst>
                          <a:tab pos="269875" algn="l"/>
                          <a:tab pos="540385" algn="l"/>
                        </a:tabLst>
                      </a:pPr>
                      <a:r>
                        <a:rPr lang="en-NZ" sz="1800" b="1" dirty="0" smtClean="0">
                          <a:effectLst/>
                          <a:latin typeface="+mj-lt"/>
                        </a:rPr>
                        <a:t>Removal</a:t>
                      </a:r>
                      <a:r>
                        <a:rPr lang="en-NZ" sz="1800" b="1" baseline="0" dirty="0" smtClean="0">
                          <a:effectLst/>
                          <a:latin typeface="+mj-lt"/>
                        </a:rPr>
                        <a:t> of essential business or legal records, removal of valuables only, removal of property</a:t>
                      </a:r>
                      <a:endParaRPr lang="en-NZ" sz="1800" b="1" dirty="0">
                        <a:effectLst/>
                        <a:latin typeface="+mj-lt"/>
                      </a:endParaRPr>
                    </a:p>
                  </a:txBody>
                  <a:tcPr marL="31531" marR="31531" marT="0" marB="0"/>
                </a:tc>
              </a:tr>
              <a:tr h="699059">
                <a:tc rowSpan="2">
                  <a:txBody>
                    <a:bodyPr/>
                    <a:lstStyle/>
                    <a:p>
                      <a:pPr>
                        <a:tabLst>
                          <a:tab pos="269875" algn="l"/>
                          <a:tab pos="540385" algn="l"/>
                        </a:tabLst>
                      </a:pPr>
                      <a:r>
                        <a:rPr lang="en-GB" sz="1800" b="1" dirty="0">
                          <a:effectLst/>
                          <a:latin typeface="+mj-lt"/>
                        </a:rPr>
                        <a:t>Heavy</a:t>
                      </a:r>
                      <a:endParaRPr lang="en-NZ" sz="1800" b="1" dirty="0">
                        <a:effectLst/>
                        <a:latin typeface="+mj-lt"/>
                      </a:endParaRPr>
                    </a:p>
                  </a:txBody>
                  <a:tcPr marL="31531" marR="31531" marT="0" marB="0"/>
                </a:tc>
                <a:tc rowSpan="2">
                  <a:txBody>
                    <a:bodyPr/>
                    <a:lstStyle/>
                    <a:p>
                      <a:pPr>
                        <a:tabLst>
                          <a:tab pos="269875" algn="l"/>
                          <a:tab pos="540385" algn="l"/>
                        </a:tabLst>
                      </a:pPr>
                      <a:r>
                        <a:rPr lang="en-GB" sz="1800" b="1" dirty="0">
                          <a:effectLst/>
                          <a:latin typeface="+mj-lt"/>
                        </a:rPr>
                        <a:t>High</a:t>
                      </a:r>
                      <a:endParaRPr lang="en-NZ" sz="1800" b="1" dirty="0">
                        <a:effectLst/>
                        <a:latin typeface="+mj-lt"/>
                      </a:endParaRPr>
                    </a:p>
                  </a:txBody>
                  <a:tcPr marL="31531" marR="31531" marT="0" marB="0"/>
                </a:tc>
                <a:tc rowSpan="2">
                  <a:txBody>
                    <a:bodyPr/>
                    <a:lstStyle/>
                    <a:p>
                      <a:pPr>
                        <a:tabLst>
                          <a:tab pos="269875" algn="l"/>
                          <a:tab pos="540385" algn="l"/>
                        </a:tabLst>
                      </a:pPr>
                      <a:r>
                        <a:rPr lang="en-GB" sz="1800" b="1" dirty="0">
                          <a:effectLst/>
                          <a:latin typeface="+mj-lt"/>
                        </a:rPr>
                        <a:t>Unsafe, entry prohibited, (Red)</a:t>
                      </a:r>
                      <a:endParaRPr lang="en-NZ" sz="1800" b="1" dirty="0">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Entry</a:t>
                      </a:r>
                      <a:r>
                        <a:rPr lang="en-GB" sz="1800" b="1" baseline="0" dirty="0" smtClean="0">
                          <a:effectLst/>
                          <a:latin typeface="+mj-lt"/>
                        </a:rPr>
                        <a:t> prohibited: </a:t>
                      </a:r>
                      <a:r>
                        <a:rPr lang="en-NZ" sz="1800" b="1" dirty="0" smtClean="0">
                          <a:effectLst/>
                          <a:latin typeface="+mj-lt"/>
                        </a:rPr>
                        <a:t>Damage to external factors pose</a:t>
                      </a:r>
                      <a:r>
                        <a:rPr lang="en-NZ" sz="1800" b="1" baseline="0" dirty="0" smtClean="0">
                          <a:effectLst/>
                          <a:latin typeface="+mj-lt"/>
                        </a:rPr>
                        <a:t> a significant hazard </a:t>
                      </a:r>
                      <a:endParaRPr lang="en-NZ" sz="1800" b="1" dirty="0">
                        <a:effectLst/>
                        <a:latin typeface="+mj-lt"/>
                      </a:endParaRPr>
                    </a:p>
                  </a:txBody>
                  <a:tcPr marL="31531" marR="31531" marT="0" marB="0"/>
                </a:tc>
                <a:tc>
                  <a:txBody>
                    <a:bodyPr/>
                    <a:lstStyle/>
                    <a:p>
                      <a:pPr>
                        <a:tabLst>
                          <a:tab pos="269875" algn="l"/>
                          <a:tab pos="540385" algn="l"/>
                        </a:tabLst>
                      </a:pPr>
                      <a:r>
                        <a:rPr lang="en-NZ" sz="1800" b="1" baseline="0" dirty="0" smtClean="0">
                          <a:effectLst/>
                          <a:latin typeface="+mj-lt"/>
                        </a:rPr>
                        <a:t>Geotechnical, adjoining buildings, gas/ electricity, </a:t>
                      </a:r>
                      <a:endParaRPr lang="en-NZ" sz="1800" b="1" dirty="0">
                        <a:effectLst/>
                        <a:latin typeface="+mj-lt"/>
                      </a:endParaRPr>
                    </a:p>
                  </a:txBody>
                  <a:tcPr marL="31531" marR="31531" marT="0" marB="0"/>
                </a:tc>
              </a:tr>
              <a:tr h="975360">
                <a:tc vMerge="1">
                  <a:txBody>
                    <a:bodyPr/>
                    <a:lstStyle/>
                    <a:p>
                      <a:endParaRPr lang="en-NZ"/>
                    </a:p>
                  </a:txBody>
                  <a:tcPr/>
                </a:tc>
                <a:tc vMerge="1">
                  <a:txBody>
                    <a:bodyPr/>
                    <a:lstStyle/>
                    <a:p>
                      <a:endParaRPr lang="en-NZ"/>
                    </a:p>
                  </a:txBody>
                  <a:tcPr/>
                </a:tc>
                <a:tc vMerge="1">
                  <a:txBody>
                    <a:bodyPr/>
                    <a:lstStyle/>
                    <a:p>
                      <a:endParaRPr lang="en-NZ"/>
                    </a:p>
                  </a:txBody>
                  <a:tcPr/>
                </a:tc>
                <a:tc>
                  <a:txBody>
                    <a:bodyPr/>
                    <a:lstStyle/>
                    <a:p>
                      <a:pPr>
                        <a:tabLst>
                          <a:tab pos="269875" algn="l"/>
                          <a:tab pos="540385" algn="l"/>
                        </a:tabLst>
                      </a:pPr>
                      <a:r>
                        <a:rPr lang="en-GB" sz="1800" b="1" dirty="0" smtClean="0">
                          <a:effectLst/>
                          <a:latin typeface="+mj-lt"/>
                        </a:rPr>
                        <a:t>Entry prohibited:</a:t>
                      </a:r>
                      <a:r>
                        <a:rPr lang="en-GB" sz="1800" b="1" baseline="0" dirty="0" smtClean="0">
                          <a:effectLst/>
                          <a:latin typeface="+mj-lt"/>
                        </a:rPr>
                        <a:t> </a:t>
                      </a:r>
                      <a:r>
                        <a:rPr lang="en-GB" sz="1800" b="1" dirty="0" smtClean="0">
                          <a:effectLst/>
                          <a:latin typeface="+mj-lt"/>
                        </a:rPr>
                        <a:t>Structural factors</a:t>
                      </a:r>
                      <a:endParaRPr lang="en-NZ" sz="1800" b="1" dirty="0">
                        <a:effectLst/>
                        <a:latin typeface="+mj-lt"/>
                      </a:endParaRPr>
                    </a:p>
                  </a:txBody>
                  <a:tcPr marL="31531" marR="31531" marT="0" marB="0"/>
                </a:tc>
                <a:tc>
                  <a:txBody>
                    <a:bodyPr/>
                    <a:lstStyle/>
                    <a:p>
                      <a:pPr>
                        <a:tabLst>
                          <a:tab pos="269875" algn="l"/>
                          <a:tab pos="540385" algn="l"/>
                        </a:tabLst>
                      </a:pPr>
                      <a:r>
                        <a:rPr lang="en-GB" sz="1800" b="1" dirty="0" smtClean="0">
                          <a:effectLst/>
                          <a:latin typeface="+mj-lt"/>
                        </a:rPr>
                        <a:t>Leaning, total/ partial collapse of walls, severe</a:t>
                      </a:r>
                      <a:r>
                        <a:rPr lang="en-GB" sz="1800" b="1" baseline="0" dirty="0" smtClean="0">
                          <a:effectLst/>
                          <a:latin typeface="+mj-lt"/>
                        </a:rPr>
                        <a:t> damage to structural columns, l</a:t>
                      </a:r>
                      <a:r>
                        <a:rPr lang="en-GB" sz="1800" b="1" dirty="0" smtClean="0">
                          <a:effectLst/>
                          <a:latin typeface="+mj-lt"/>
                        </a:rPr>
                        <a:t>oad </a:t>
                      </a:r>
                      <a:r>
                        <a:rPr lang="en-GB" sz="1800" b="1" dirty="0">
                          <a:effectLst/>
                          <a:latin typeface="+mj-lt"/>
                        </a:rPr>
                        <a:t>paths lost, capacities severely compromised</a:t>
                      </a:r>
                      <a:endParaRPr lang="en-NZ" sz="1800" b="1" dirty="0">
                        <a:effectLst/>
                        <a:latin typeface="+mj-lt"/>
                      </a:endParaRPr>
                    </a:p>
                  </a:txBody>
                  <a:tcPr marL="31531" marR="31531" marT="0" marB="0"/>
                </a:tc>
              </a:tr>
            </a:tbl>
          </a:graphicData>
        </a:graphic>
      </p:graphicFrame>
    </p:spTree>
    <p:extLst>
      <p:ext uri="{BB962C8B-B14F-4D97-AF65-F5344CB8AC3E}">
        <p14:creationId xmlns:p14="http://schemas.microsoft.com/office/powerpoint/2010/main" val="4383313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NZ" dirty="0" smtClean="0"/>
              <a:t>Rapid Assessment Process</a:t>
            </a:r>
            <a:endParaRPr lang="en-NZ" dirty="0"/>
          </a:p>
        </p:txBody>
      </p:sp>
      <p:sp>
        <p:nvSpPr>
          <p:cNvPr id="2" name="Rectangle 1"/>
          <p:cNvSpPr/>
          <p:nvPr/>
        </p:nvSpPr>
        <p:spPr>
          <a:xfrm>
            <a:off x="3131840" y="1052736"/>
            <a:ext cx="2952328" cy="648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sz="2400" b="1" dirty="0" smtClean="0"/>
              <a:t>Building identified for assessment</a:t>
            </a:r>
            <a:endParaRPr lang="en-NZ" sz="2400" b="1" dirty="0"/>
          </a:p>
        </p:txBody>
      </p:sp>
      <p:sp>
        <p:nvSpPr>
          <p:cNvPr id="6" name="Rectangle 5"/>
          <p:cNvSpPr/>
          <p:nvPr/>
        </p:nvSpPr>
        <p:spPr>
          <a:xfrm>
            <a:off x="3131840" y="1916832"/>
            <a:ext cx="2952328" cy="11521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sz="2400" b="1" dirty="0" smtClean="0"/>
              <a:t>Assessment by visual examination of the exterior and interior</a:t>
            </a:r>
            <a:endParaRPr lang="en-NZ" sz="2400" b="1" dirty="0"/>
          </a:p>
        </p:txBody>
      </p:sp>
      <p:sp>
        <p:nvSpPr>
          <p:cNvPr id="7" name="Rectangle 6"/>
          <p:cNvSpPr/>
          <p:nvPr/>
        </p:nvSpPr>
        <p:spPr>
          <a:xfrm>
            <a:off x="3131840" y="3356992"/>
            <a:ext cx="2952328" cy="11521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sz="2400" b="1" dirty="0" smtClean="0"/>
              <a:t>Confirm and record the identity of the building</a:t>
            </a:r>
            <a:endParaRPr lang="en-NZ" sz="2400" b="1" dirty="0"/>
          </a:p>
        </p:txBody>
      </p:sp>
      <p:sp>
        <p:nvSpPr>
          <p:cNvPr id="8" name="Rectangle 7"/>
          <p:cNvSpPr/>
          <p:nvPr/>
        </p:nvSpPr>
        <p:spPr>
          <a:xfrm>
            <a:off x="3131840" y="4797152"/>
            <a:ext cx="2952328" cy="6480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sz="2400" b="1" dirty="0" smtClean="0"/>
              <a:t>Assess/ Record/ Decide</a:t>
            </a:r>
            <a:endParaRPr lang="en-NZ" sz="2400" b="1" dirty="0"/>
          </a:p>
        </p:txBody>
      </p:sp>
      <p:sp>
        <p:nvSpPr>
          <p:cNvPr id="9" name="Rectangle 8"/>
          <p:cNvSpPr/>
          <p:nvPr/>
        </p:nvSpPr>
        <p:spPr>
          <a:xfrm>
            <a:off x="3131840" y="5733256"/>
            <a:ext cx="2952328" cy="10081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NZ" sz="2400" b="1" dirty="0" err="1" smtClean="0">
                <a:solidFill>
                  <a:srgbClr val="00B050"/>
                </a:solidFill>
              </a:rPr>
              <a:t>Occupiable</a:t>
            </a:r>
            <a:endParaRPr lang="en-NZ" sz="2400" b="1" dirty="0" smtClean="0">
              <a:solidFill>
                <a:srgbClr val="00B050"/>
              </a:solidFill>
            </a:endParaRPr>
          </a:p>
          <a:p>
            <a:pPr algn="ctr"/>
            <a:r>
              <a:rPr lang="en-NZ" sz="2400" b="1" dirty="0" smtClean="0">
                <a:solidFill>
                  <a:srgbClr val="FFFF00"/>
                </a:solidFill>
              </a:rPr>
              <a:t>Restricted access</a:t>
            </a:r>
          </a:p>
          <a:p>
            <a:pPr algn="ctr"/>
            <a:r>
              <a:rPr lang="en-NZ" sz="2400" b="1" dirty="0" smtClean="0">
                <a:solidFill>
                  <a:srgbClr val="FF0000"/>
                </a:solidFill>
              </a:rPr>
              <a:t>Entry Prohibited</a:t>
            </a:r>
            <a:endParaRPr lang="en-NZ" sz="2400" b="1" dirty="0">
              <a:solidFill>
                <a:srgbClr val="FF0000"/>
              </a:solidFill>
            </a:endParaRPr>
          </a:p>
        </p:txBody>
      </p:sp>
      <p:cxnSp>
        <p:nvCxnSpPr>
          <p:cNvPr id="11" name="Straight Arrow Connector 10"/>
          <p:cNvCxnSpPr>
            <a:stCxn id="2" idx="2"/>
            <a:endCxn id="6" idx="0"/>
          </p:cNvCxnSpPr>
          <p:nvPr/>
        </p:nvCxnSpPr>
        <p:spPr>
          <a:xfrm>
            <a:off x="4608004" y="1700808"/>
            <a:ext cx="0" cy="216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572000" y="3140968"/>
            <a:ext cx="0" cy="216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4572000" y="4581128"/>
            <a:ext cx="0" cy="216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4572000" y="5517232"/>
            <a:ext cx="0" cy="2160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819347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owerpoint_2014">
  <a:themeElements>
    <a:clrScheme name="Miyamoto">
      <a:dk1>
        <a:srgbClr val="959595"/>
      </a:dk1>
      <a:lt1>
        <a:srgbClr val="FFFFFF"/>
      </a:lt1>
      <a:dk2>
        <a:srgbClr val="0093D0"/>
      </a:dk2>
      <a:lt2>
        <a:srgbClr val="EEECE1"/>
      </a:lt2>
      <a:accent1>
        <a:srgbClr val="0093D0"/>
      </a:accent1>
      <a:accent2>
        <a:srgbClr val="959595"/>
      </a:accent2>
      <a:accent3>
        <a:srgbClr val="000000"/>
      </a:accent3>
      <a:accent4>
        <a:srgbClr val="FAC08F"/>
      </a:accent4>
      <a:accent5>
        <a:srgbClr val="4BACC6"/>
      </a:accent5>
      <a:accent6>
        <a:srgbClr val="959595"/>
      </a:accent6>
      <a:hlink>
        <a:srgbClr val="17365D"/>
      </a:hlink>
      <a:folHlink>
        <a:srgbClr val="1F497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1827</TotalTime>
  <Words>1144</Words>
  <Application>Microsoft Office PowerPoint</Application>
  <PresentationFormat>On-screen Show (4:3)</PresentationFormat>
  <Paragraphs>179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Helvetica Neue Bold Condensed</vt:lpstr>
      <vt:lpstr>Times New Roman</vt:lpstr>
      <vt:lpstr>Powerpoint_2014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Weir</dc:creator>
  <cp:lastModifiedBy>Jitentra</cp:lastModifiedBy>
  <cp:revision>65</cp:revision>
  <dcterms:created xsi:type="dcterms:W3CDTF">2014-09-28T19:21:54Z</dcterms:created>
  <dcterms:modified xsi:type="dcterms:W3CDTF">2015-05-06T16:30:21Z</dcterms:modified>
</cp:coreProperties>
</file>